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48" r:id="rId2"/>
    <p:sldMasterId id="2147483660" r:id="rId3"/>
  </p:sldMasterIdLst>
  <p:sldIdLst>
    <p:sldId id="257" r:id="rId4"/>
    <p:sldId id="269" r:id="rId5"/>
    <p:sldId id="258" r:id="rId6"/>
    <p:sldId id="259" r:id="rId7"/>
    <p:sldId id="266" r:id="rId8"/>
    <p:sldId id="260" r:id="rId9"/>
    <p:sldId id="267" r:id="rId10"/>
    <p:sldId id="264" r:id="rId11"/>
    <p:sldId id="265" r:id="rId12"/>
    <p:sldId id="268" r:id="rId13"/>
    <p:sldId id="262" r:id="rId14"/>
    <p:sldId id="263"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A9FC5-E377-FA7B-BDCB-2D3E70643B16}" v="70" dt="2019-11-01T10:15:59.389"/>
    <p1510:client id="{AECAABFE-F40F-7075-F83D-4E7379B63C4E}" v="62" dt="2020-05-13T10:28:15.954"/>
    <p1510:client id="{CF464533-DD06-55C3-0193-FB8A39BDF704}" v="24" dt="2019-11-05T16:35:52.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snapToGrid="0">
      <p:cViewPr varScale="1">
        <p:scale>
          <a:sx n="115" d="100"/>
          <a:sy n="115" d="100"/>
        </p:scale>
        <p:origin x="224" y="3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123746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956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Tree>
    <p:extLst>
      <p:ext uri="{BB962C8B-B14F-4D97-AF65-F5344CB8AC3E}">
        <p14:creationId xmlns:p14="http://schemas.microsoft.com/office/powerpoint/2010/main" val="86294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914400" y="2133600"/>
            <a:ext cx="5080000" cy="304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2133600"/>
            <a:ext cx="5080000" cy="304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5500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40317" y="365126"/>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40318" y="2505075"/>
            <a:ext cx="515831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71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719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2626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18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7981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0318" y="457200"/>
            <a:ext cx="393276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125468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4584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686800" y="1143000"/>
            <a:ext cx="2590800" cy="40386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914400" y="1143000"/>
            <a:ext cx="7569200" cy="4038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7051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19476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708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831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5268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8/14/21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2627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5912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106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2021-08-14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06733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8/14/21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679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0814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127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8551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6289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333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5007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202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471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2021-08-14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2021-08-14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2021-08-14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2021-08-14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2021-08-14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2021-08-14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2021-08-14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82" r:id="rId8"/>
    <p:sldLayoutId id="2147483681" r:id="rId9"/>
    <p:sldLayoutId id="2147483680"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FF06FA-EFDA-4158-A6D0-5E79CA5676EC}"/>
              </a:ext>
            </a:extLst>
          </p:cNvPr>
          <p:cNvSpPr>
            <a:spLocks noGrp="1" noChangeArrowheads="1"/>
          </p:cNvSpPr>
          <p:nvPr>
            <p:ph type="title"/>
          </p:nvPr>
        </p:nvSpPr>
        <p:spPr bwMode="auto">
          <a:xfrm>
            <a:off x="914400" y="1143000"/>
            <a:ext cx="10363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a:t>
            </a:r>
          </a:p>
        </p:txBody>
      </p:sp>
      <p:sp>
        <p:nvSpPr>
          <p:cNvPr id="1027" name="Rectangle 3">
            <a:extLst>
              <a:ext uri="{FF2B5EF4-FFF2-40B4-BE49-F238E27FC236}">
                <a16:creationId xmlns:a16="http://schemas.microsoft.com/office/drawing/2014/main" id="{CCC63BF3-EF48-44A5-B450-F17A28789FDD}"/>
              </a:ext>
            </a:extLst>
          </p:cNvPr>
          <p:cNvSpPr>
            <a:spLocks noGrp="1" noChangeArrowheads="1"/>
          </p:cNvSpPr>
          <p:nvPr>
            <p:ph type="body" idx="1"/>
          </p:nvPr>
        </p:nvSpPr>
        <p:spPr bwMode="auto">
          <a:xfrm>
            <a:off x="914400" y="2133600"/>
            <a:ext cx="103632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pic>
        <p:nvPicPr>
          <p:cNvPr id="1031" name="Picture 7">
            <a:extLst>
              <a:ext uri="{FF2B5EF4-FFF2-40B4-BE49-F238E27FC236}">
                <a16:creationId xmlns:a16="http://schemas.microsoft.com/office/drawing/2014/main" id="{259D8F66-8C23-4ED1-A352-966AB86D9EF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800" b="1" kern="1200">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Arial" charset="0"/>
          <a:ea typeface="ヒラギノ角ゴ Pro W3" charset="-128"/>
        </a:defRPr>
      </a:lvl2pPr>
      <a:lvl3pPr algn="l" rtl="0" eaLnBrk="0" fontAlgn="base" hangingPunct="0">
        <a:spcBef>
          <a:spcPct val="0"/>
        </a:spcBef>
        <a:spcAft>
          <a:spcPct val="0"/>
        </a:spcAft>
        <a:defRPr sz="2800" b="1">
          <a:solidFill>
            <a:srgbClr val="003399"/>
          </a:solidFill>
          <a:latin typeface="Arial" charset="0"/>
          <a:ea typeface="ヒラギノ角ゴ Pro W3" charset="-128"/>
        </a:defRPr>
      </a:lvl3pPr>
      <a:lvl4pPr algn="l" rtl="0" eaLnBrk="0" fontAlgn="base" hangingPunct="0">
        <a:spcBef>
          <a:spcPct val="0"/>
        </a:spcBef>
        <a:spcAft>
          <a:spcPct val="0"/>
        </a:spcAft>
        <a:defRPr sz="2800" b="1">
          <a:solidFill>
            <a:srgbClr val="003399"/>
          </a:solidFill>
          <a:latin typeface="Arial" charset="0"/>
          <a:ea typeface="ヒラギノ角ゴ Pro W3" charset="-128"/>
        </a:defRPr>
      </a:lvl4pPr>
      <a:lvl5pPr algn="l" rtl="0" eaLnBrk="0" fontAlgn="base" hangingPunct="0">
        <a:spcBef>
          <a:spcPct val="0"/>
        </a:spcBef>
        <a:spcAft>
          <a:spcPct val="0"/>
        </a:spcAft>
        <a:defRPr sz="2800" b="1">
          <a:solidFill>
            <a:srgbClr val="003399"/>
          </a:solidFill>
          <a:latin typeface="Arial" charset="0"/>
          <a:ea typeface="ヒラギノ角ゴ Pro W3" charset="-128"/>
        </a:defRPr>
      </a:lvl5pPr>
      <a:lvl6pPr marL="457200" algn="l" rtl="0" fontAlgn="base">
        <a:spcBef>
          <a:spcPct val="0"/>
        </a:spcBef>
        <a:spcAft>
          <a:spcPct val="0"/>
        </a:spcAft>
        <a:defRPr sz="2800" b="1">
          <a:solidFill>
            <a:srgbClr val="003399"/>
          </a:solidFill>
          <a:latin typeface="Arial" charset="0"/>
          <a:ea typeface="ヒラギノ角ゴ Pro W3" charset="-128"/>
        </a:defRPr>
      </a:lvl6pPr>
      <a:lvl7pPr marL="914400" algn="l" rtl="0" fontAlgn="base">
        <a:spcBef>
          <a:spcPct val="0"/>
        </a:spcBef>
        <a:spcAft>
          <a:spcPct val="0"/>
        </a:spcAft>
        <a:defRPr sz="2800" b="1">
          <a:solidFill>
            <a:srgbClr val="003399"/>
          </a:solidFill>
          <a:latin typeface="Arial" charset="0"/>
          <a:ea typeface="ヒラギノ角ゴ Pro W3" charset="-128"/>
        </a:defRPr>
      </a:lvl7pPr>
      <a:lvl8pPr marL="1371600" algn="l" rtl="0" fontAlgn="base">
        <a:spcBef>
          <a:spcPct val="0"/>
        </a:spcBef>
        <a:spcAft>
          <a:spcPct val="0"/>
        </a:spcAft>
        <a:defRPr sz="2800" b="1">
          <a:solidFill>
            <a:srgbClr val="003399"/>
          </a:solidFill>
          <a:latin typeface="Arial" charset="0"/>
          <a:ea typeface="ヒラギノ角ゴ Pro W3" charset="-128"/>
        </a:defRPr>
      </a:lvl8pPr>
      <a:lvl9pPr marL="1828800" algn="l" rtl="0" fontAlgn="base">
        <a:spcBef>
          <a:spcPct val="0"/>
        </a:spcBef>
        <a:spcAft>
          <a:spcPct val="0"/>
        </a:spcAft>
        <a:defRPr sz="2800" b="1">
          <a:solidFill>
            <a:srgbClr val="003399"/>
          </a:solidFill>
          <a:latin typeface="Arial" charset="0"/>
          <a:ea typeface="ヒラギノ角ゴ Pro W3" charset="-128"/>
        </a:defRPr>
      </a:lvl9pPr>
    </p:titleStyle>
    <p:bodyStyle>
      <a:lvl1pPr marL="342900" indent="-34290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80000"/>
        <a:buFont typeface="Times"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8/14/21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49110634"/>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hyperlink" Target="https://ostersund.se/barn-och-utbildning/fritidshem-och-fritidsklubb.html"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97" name="Rubrik 1">
            <a:extLst>
              <a:ext uri="{FF2B5EF4-FFF2-40B4-BE49-F238E27FC236}">
                <a16:creationId xmlns:a16="http://schemas.microsoft.com/office/drawing/2014/main" id="{0B708C64-EEA2-4A1D-BBCD-83E0115EE674}"/>
              </a:ext>
            </a:extLst>
          </p:cNvPr>
          <p:cNvSpPr>
            <a:spLocks noGrp="1"/>
          </p:cNvSpPr>
          <p:nvPr>
            <p:ph type="ctrTitle"/>
          </p:nvPr>
        </p:nvSpPr>
        <p:spPr>
          <a:xfrm>
            <a:off x="1522558" y="4091384"/>
            <a:ext cx="5649292" cy="1906269"/>
          </a:xfrm>
        </p:spPr>
        <p:txBody>
          <a:bodyPr anchor="ctr">
            <a:normAutofit/>
          </a:bodyPr>
          <a:lstStyle/>
          <a:p>
            <a:pPr algn="r">
              <a:lnSpc>
                <a:spcPct val="90000"/>
              </a:lnSpc>
            </a:pPr>
            <a:r>
              <a:rPr lang="sv-SE" altLang="sv-SE" sz="4200" dirty="0"/>
              <a:t>Välkomna till</a:t>
            </a:r>
            <a:br>
              <a:rPr lang="sv-SE" altLang="sv-SE" sz="4200" dirty="0"/>
            </a:br>
            <a:r>
              <a:rPr lang="sv-SE" altLang="sv-SE" sz="4200" dirty="0"/>
              <a:t>Ångsta skola </a:t>
            </a:r>
            <a:br>
              <a:rPr lang="sv-SE" altLang="sv-SE" sz="4200" dirty="0"/>
            </a:br>
            <a:r>
              <a:rPr lang="sv-SE" altLang="sv-SE" sz="4200" dirty="0"/>
              <a:t>och fritidshem</a:t>
            </a:r>
            <a:endParaRPr lang="sv-SE" dirty="0"/>
          </a:p>
        </p:txBody>
      </p:sp>
      <p:sp>
        <p:nvSpPr>
          <p:cNvPr id="4098" name="Underrubrik 2">
            <a:extLst>
              <a:ext uri="{FF2B5EF4-FFF2-40B4-BE49-F238E27FC236}">
                <a16:creationId xmlns:a16="http://schemas.microsoft.com/office/drawing/2014/main" id="{F98A7164-59FB-4603-9DF9-CB762A2DFDE2}"/>
              </a:ext>
            </a:extLst>
          </p:cNvPr>
          <p:cNvSpPr>
            <a:spLocks noGrp="1"/>
          </p:cNvSpPr>
          <p:nvPr>
            <p:ph type="subTitle" idx="1"/>
          </p:nvPr>
        </p:nvSpPr>
        <p:spPr>
          <a:xfrm>
            <a:off x="7523437" y="4673467"/>
            <a:ext cx="2408466" cy="1303020"/>
          </a:xfrm>
        </p:spPr>
        <p:txBody>
          <a:bodyPr anchor="ctr">
            <a:normAutofit/>
          </a:bodyPr>
          <a:lstStyle/>
          <a:p>
            <a:pPr algn="l" eaLnBrk="1" hangingPunct="1"/>
            <a:r>
              <a:rPr lang="sv-SE" altLang="sv-SE" dirty="0"/>
              <a:t>Läsåret 21/22</a:t>
            </a:r>
            <a:endParaRPr lang="sv-SE" altLang="sv-SE" dirty="0">
              <a:cs typeface="Arial"/>
            </a:endParaRPr>
          </a:p>
        </p:txBody>
      </p:sp>
      <p:sp>
        <p:nvSpPr>
          <p:cNvPr id="73" name="Oval 7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5425" y="1322611"/>
            <a:ext cx="1682850" cy="168284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Oval 7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0251" y="2707204"/>
            <a:ext cx="721796" cy="721796"/>
          </a:xfrm>
          <a:prstGeom prst="ellipse">
            <a:avLst/>
          </a:prstGeom>
          <a:solidFill>
            <a:srgbClr val="353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Oval 7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8373" y="2603243"/>
            <a:ext cx="220271" cy="220271"/>
          </a:xfrm>
          <a:prstGeom prst="ellipse">
            <a:avLst/>
          </a:prstGeom>
          <a:solidFill>
            <a:srgbClr val="586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9" name="Straight Connector 7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35659" y="4673467"/>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019" y="171680"/>
            <a:ext cx="3530421" cy="469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46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826" y="714279"/>
            <a:ext cx="5624394" cy="422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30" y="211656"/>
            <a:ext cx="3933044" cy="5233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55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51E68-4617-48E7-BA45-DC1070D35909}"/>
              </a:ext>
            </a:extLst>
          </p:cNvPr>
          <p:cNvPicPr>
            <a:picLocks noChangeAspect="1"/>
          </p:cNvPicPr>
          <p:nvPr/>
        </p:nvPicPr>
        <p:blipFill rotWithShape="1">
          <a:blip r:embed="rId3"/>
          <a:srcRect t="11994" b="3737"/>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D3CCA35A-8F9B-4087-8B53-179AB6C182EB}"/>
              </a:ext>
            </a:extLst>
          </p:cNvPr>
          <p:cNvSpPr>
            <a:spLocks noGrp="1"/>
          </p:cNvSpPr>
          <p:nvPr>
            <p:ph type="ctrTitle"/>
          </p:nvPr>
        </p:nvSpPr>
        <p:spPr>
          <a:xfrm>
            <a:off x="2480733" y="2074339"/>
            <a:ext cx="7219954" cy="1354661"/>
          </a:xfrm>
        </p:spPr>
        <p:txBody>
          <a:bodyPr>
            <a:normAutofit fontScale="90000"/>
          </a:bodyPr>
          <a:lstStyle/>
          <a:p>
            <a:r>
              <a:rPr lang="sv-SE" sz="4800" dirty="0"/>
              <a:t> Välkomna till Fritidshemmet Meteoriten.</a:t>
            </a:r>
          </a:p>
        </p:txBody>
      </p:sp>
      <p:sp>
        <p:nvSpPr>
          <p:cNvPr id="3" name="Underrubrik 2">
            <a:extLst>
              <a:ext uri="{FF2B5EF4-FFF2-40B4-BE49-F238E27FC236}">
                <a16:creationId xmlns:a16="http://schemas.microsoft.com/office/drawing/2014/main" id="{4A83BBF2-CA36-4C70-A599-C743229B78E0}"/>
              </a:ext>
            </a:extLst>
          </p:cNvPr>
          <p:cNvSpPr>
            <a:spLocks noGrp="1"/>
          </p:cNvSpPr>
          <p:nvPr>
            <p:ph type="subTitle" idx="1"/>
          </p:nvPr>
        </p:nvSpPr>
        <p:spPr>
          <a:xfrm>
            <a:off x="2480733" y="3598346"/>
            <a:ext cx="7219954" cy="1354660"/>
          </a:xfrm>
        </p:spPr>
        <p:txBody>
          <a:bodyPr>
            <a:normAutofit fontScale="92500" lnSpcReduction="20000"/>
          </a:bodyPr>
          <a:lstStyle/>
          <a:p>
            <a:r>
              <a:rPr lang="sv-SE" dirty="0"/>
              <a:t> barn från förskoleklass till åk 3</a:t>
            </a:r>
          </a:p>
          <a:p>
            <a:r>
              <a:rPr lang="sv-SE" dirty="0"/>
              <a:t>Personal:</a:t>
            </a:r>
          </a:p>
          <a:p>
            <a:r>
              <a:rPr lang="sv-SE" dirty="0"/>
              <a:t>Johanna, Annelie O, Anneli N, Terese, Ann, Emma</a:t>
            </a:r>
          </a:p>
        </p:txBody>
      </p:sp>
    </p:spTree>
    <p:extLst>
      <p:ext uri="{BB962C8B-B14F-4D97-AF65-F5344CB8AC3E}">
        <p14:creationId xmlns:p14="http://schemas.microsoft.com/office/powerpoint/2010/main" val="221808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26240-278D-422B-8A63-75A7F2604AE4}"/>
              </a:ext>
            </a:extLst>
          </p:cNvPr>
          <p:cNvSpPr>
            <a:spLocks noGrp="1"/>
          </p:cNvSpPr>
          <p:nvPr>
            <p:ph type="title"/>
          </p:nvPr>
        </p:nvSpPr>
        <p:spPr>
          <a:xfrm>
            <a:off x="913795" y="247409"/>
            <a:ext cx="10353762" cy="713290"/>
          </a:xfrm>
        </p:spPr>
        <p:txBody>
          <a:bodyPr>
            <a:normAutofit/>
          </a:bodyPr>
          <a:lstStyle/>
          <a:p>
            <a:r>
              <a:rPr lang="sv-SE" sz="4000" dirty="0"/>
              <a:t>Öppettider 6.30-7.40, 11.30-17.30</a:t>
            </a:r>
          </a:p>
        </p:txBody>
      </p:sp>
      <p:sp>
        <p:nvSpPr>
          <p:cNvPr id="3" name="Platshållare för innehåll 2">
            <a:extLst>
              <a:ext uri="{FF2B5EF4-FFF2-40B4-BE49-F238E27FC236}">
                <a16:creationId xmlns:a16="http://schemas.microsoft.com/office/drawing/2014/main" id="{26A2DDAC-10B8-41EB-B721-B8D426F70CDC}"/>
              </a:ext>
            </a:extLst>
          </p:cNvPr>
          <p:cNvSpPr>
            <a:spLocks noGrp="1"/>
          </p:cNvSpPr>
          <p:nvPr>
            <p:ph idx="1"/>
          </p:nvPr>
        </p:nvSpPr>
        <p:spPr>
          <a:xfrm>
            <a:off x="924811" y="1346075"/>
            <a:ext cx="10353762" cy="5653668"/>
          </a:xfrm>
        </p:spPr>
        <p:txBody>
          <a:bodyPr>
            <a:normAutofit fontScale="77500" lnSpcReduction="20000"/>
          </a:bodyPr>
          <a:lstStyle/>
          <a:p>
            <a:r>
              <a:rPr lang="sv-SE" sz="2300" dirty="0">
                <a:latin typeface="Arial" panose="020B0604020202020204" pitchFamily="34" charset="0"/>
                <a:cs typeface="Arial" panose="020B0604020202020204" pitchFamily="34" charset="0"/>
              </a:rPr>
              <a:t>Alla tider via </a:t>
            </a:r>
            <a:r>
              <a:rPr lang="sv-SE" sz="2300" dirty="0" err="1">
                <a:latin typeface="Arial" panose="020B0604020202020204" pitchFamily="34" charset="0"/>
                <a:cs typeface="Arial" panose="020B0604020202020204" pitchFamily="34" charset="0"/>
              </a:rPr>
              <a:t>Tempushemma</a:t>
            </a:r>
            <a:r>
              <a:rPr lang="sv-SE" sz="2300" dirty="0">
                <a:latin typeface="Arial" panose="020B0604020202020204" pitchFamily="34" charset="0"/>
                <a:cs typeface="Arial" panose="020B0604020202020204" pitchFamily="34" charset="0"/>
              </a:rPr>
              <a:t> </a:t>
            </a:r>
            <a:r>
              <a:rPr lang="sv-SE" sz="2300" dirty="0" err="1">
                <a:latin typeface="Arial" panose="020B0604020202020204" pitchFamily="34" charset="0"/>
                <a:cs typeface="Arial" panose="020B0604020202020204" pitchFamily="34" charset="0"/>
              </a:rPr>
              <a:t>appen</a:t>
            </a:r>
            <a:r>
              <a:rPr lang="sv-SE" sz="2300" dirty="0">
                <a:latin typeface="Arial" panose="020B0604020202020204" pitchFamily="34" charset="0"/>
                <a:cs typeface="Arial" panose="020B0604020202020204" pitchFamily="34" charset="0"/>
              </a:rPr>
              <a:t>. Det är viktigt att ni föräldrar tar ansvar för att lägga in rätt tider i Tempus. Detta sparar otroligt mycket arbetstid för personalen och skapar trygghet både för oss, er och era barn!</a:t>
            </a:r>
          </a:p>
          <a:p>
            <a:r>
              <a:rPr lang="sv-SE" sz="2300" dirty="0">
                <a:latin typeface="Arial" panose="020B0604020202020204" pitchFamily="34" charset="0"/>
                <a:cs typeface="Arial" panose="020B0604020202020204" pitchFamily="34" charset="0"/>
              </a:rPr>
              <a:t>Aktiviteter ht 20: Vi kommer under hösten att jobba intensivt med värdegrundsarbete för att bygga en trygg grupp med god kamratskap. Detta arbete genomsyrar alla aktiviteter vi genomför.</a:t>
            </a:r>
          </a:p>
          <a:p>
            <a:r>
              <a:rPr lang="sv-SE" sz="2300" dirty="0">
                <a:latin typeface="Arial" panose="020B0604020202020204" pitchFamily="34" charset="0"/>
                <a:cs typeface="Arial" panose="020B0604020202020204" pitchFamily="34" charset="0"/>
              </a:rPr>
              <a:t>Vi samarbetar med skolan för ett informellt lärande på fritids.</a:t>
            </a:r>
          </a:p>
          <a:p>
            <a:r>
              <a:rPr lang="sv-SE" sz="2300" dirty="0">
                <a:latin typeface="Arial" panose="020B0604020202020204" pitchFamily="34" charset="0"/>
                <a:cs typeface="Arial" panose="020B0604020202020204" pitchFamily="34" charset="0"/>
              </a:rPr>
              <a:t>Regler för fritidshem, placeringsinfo mm. finns på </a:t>
            </a:r>
            <a:r>
              <a:rPr lang="sv-SE" sz="2300" dirty="0">
                <a:latin typeface="Arial" panose="020B0604020202020204" pitchFamily="34" charset="0"/>
                <a:cs typeface="Arial" panose="020B0604020202020204" pitchFamily="34" charset="0"/>
                <a:hlinkClick r:id="rId2"/>
              </a:rPr>
              <a:t>https://ostersund.se/barn-och-utbildning/fritidshem-och-fritidsklubb.html</a:t>
            </a:r>
            <a:endParaRPr lang="sv-SE" sz="2300" dirty="0">
              <a:latin typeface="Arial" panose="020B0604020202020204" pitchFamily="34" charset="0"/>
              <a:cs typeface="Arial" panose="020B0604020202020204" pitchFamily="34" charset="0"/>
            </a:endParaRPr>
          </a:p>
          <a:p>
            <a:r>
              <a:rPr lang="sv-SE" sz="2300" dirty="0">
                <a:solidFill>
                  <a:schemeClr val="tx1"/>
                </a:solidFill>
                <a:latin typeface="Arial" panose="020B0604020202020204" pitchFamily="34" charset="0"/>
                <a:cs typeface="Arial" panose="020B0604020202020204" pitchFamily="34" charset="0"/>
              </a:rPr>
              <a:t>”Lillfritids” för förskoleklassens elever kl. 11:30 – 13:20 varpå ”storfritids” sedan tar vid. De barn som ska åka skolskjuts hem åker med buss som går från skolan mellan 14:20-14:30.</a:t>
            </a:r>
          </a:p>
          <a:p>
            <a:r>
              <a:rPr lang="sv-SE" altLang="en-US" sz="2300" dirty="0">
                <a:solidFill>
                  <a:schemeClr val="tx1"/>
                </a:solidFill>
                <a:latin typeface="Arial" panose="020B0604020202020204" pitchFamily="34" charset="0"/>
                <a:ea typeface="ヒラギノ角ゴ Pro W3"/>
                <a:cs typeface="Arial" panose="020B0604020202020204" pitchFamily="34" charset="0"/>
              </a:rPr>
              <a:t>Vid skollov vill vi att ni i god tid, senast det datum vi skriver i Tempus, fyller i de tider som gäller för lovet. Detta för att vi ska kunna planera verksamheten, maten och personalstyrkan. Om ditt barn blir sjuk eller ledig, så meddela fritids omgående. Loven blir även i år sammanslaget med Fåker skolas fritidshem. Höstlov och jullov är vi i Ångsta, sport- och påsklov är vi i Fåker och på sommarlovet är vi 5 veckor i Marieby. Behöver man plats på fritids under loven, efter stoppdatum i Tempus, ska detta godkännas av rektor.</a:t>
            </a:r>
            <a:endParaRPr lang="sv-SE" altLang="en-US" sz="2200" dirty="0">
              <a:solidFill>
                <a:schemeClr val="tx1"/>
              </a:solidFill>
              <a:latin typeface="Arial" panose="020B0604020202020204" pitchFamily="34" charset="0"/>
              <a:ea typeface="ヒラギノ角ゴ Pro W3"/>
              <a:cs typeface="Arial" panose="020B0604020202020204" pitchFamily="34" charset="0"/>
            </a:endParaRPr>
          </a:p>
          <a:p>
            <a:endParaRPr lang="sv-SE" dirty="0"/>
          </a:p>
          <a:p>
            <a:endParaRPr lang="sv-SE" dirty="0"/>
          </a:p>
          <a:p>
            <a:endParaRPr lang="sv-SE" dirty="0"/>
          </a:p>
        </p:txBody>
      </p:sp>
    </p:spTree>
    <p:extLst>
      <p:ext uri="{BB962C8B-B14F-4D97-AF65-F5344CB8AC3E}">
        <p14:creationId xmlns:p14="http://schemas.microsoft.com/office/powerpoint/2010/main" val="176955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81350" y="426904"/>
            <a:ext cx="10363200" cy="914400"/>
          </a:xfrm>
        </p:spPr>
        <p:txBody>
          <a:bodyPr/>
          <a:lstStyle/>
          <a:p>
            <a:pPr algn="ctr"/>
            <a:r>
              <a:rPr lang="sv-SE" dirty="0"/>
              <a:t>Förskoleklassen</a:t>
            </a:r>
          </a:p>
        </p:txBody>
      </p:sp>
      <p:sp>
        <p:nvSpPr>
          <p:cNvPr id="3" name="Platshållare för innehåll 2"/>
          <p:cNvSpPr>
            <a:spLocks noGrp="1"/>
          </p:cNvSpPr>
          <p:nvPr>
            <p:ph idx="1"/>
          </p:nvPr>
        </p:nvSpPr>
        <p:spPr>
          <a:xfrm>
            <a:off x="925417" y="1417503"/>
            <a:ext cx="10363200" cy="3048000"/>
          </a:xfrm>
        </p:spPr>
        <p:txBody>
          <a:bodyPr/>
          <a:lstStyle/>
          <a:p>
            <a:pPr marL="0" indent="0">
              <a:buNone/>
            </a:pPr>
            <a:r>
              <a:rPr lang="sv-SE" dirty="0"/>
              <a:t>Skolan öppnar ute kl. 7:40 och skoldagen startar kl. 8:10 och slutar 11:30 och vi äter lunch strax innan  kl. 11</a:t>
            </a:r>
          </a:p>
          <a:p>
            <a:pPr marL="0" indent="0">
              <a:buNone/>
            </a:pPr>
            <a:endParaRPr lang="sv-SE" dirty="0"/>
          </a:p>
          <a:p>
            <a:pPr marL="0" indent="0">
              <a:buNone/>
            </a:pPr>
            <a:r>
              <a:rPr lang="sv-SE" dirty="0"/>
              <a:t>Efter kl. 11:30 har vi ”</a:t>
            </a:r>
            <a:r>
              <a:rPr lang="sv-SE" dirty="0" err="1"/>
              <a:t>lill</a:t>
            </a:r>
            <a:r>
              <a:rPr lang="sv-SE" dirty="0"/>
              <a:t>-fritids” fram till skolan slutar för åk 1-2 kl. 13:20 då fritids tar vid. </a:t>
            </a:r>
          </a:p>
          <a:p>
            <a:pPr marL="0" indent="0">
              <a:buNone/>
            </a:pPr>
            <a:r>
              <a:rPr lang="sv-SE" dirty="0"/>
              <a:t>Som det ser ut detta läsår går sedan bussen kl. 14:20 så den som inte har fritidsplats får stanna med fritids fram till bussen går. </a:t>
            </a:r>
          </a:p>
          <a:p>
            <a:pPr marL="0" indent="0">
              <a:buNone/>
            </a:pPr>
            <a:endParaRPr lang="sv-SE" dirty="0"/>
          </a:p>
          <a:p>
            <a:pPr marL="0" indent="0">
              <a:buNone/>
            </a:pPr>
            <a:r>
              <a:rPr lang="sv-SE" dirty="0"/>
              <a:t>Naturligtvis är det fritt fram att hämta sitt barn kl. 11:30 om man har möjlighet till det.  </a:t>
            </a:r>
          </a:p>
        </p:txBody>
      </p:sp>
    </p:spTree>
    <p:extLst>
      <p:ext uri="{BB962C8B-B14F-4D97-AF65-F5344CB8AC3E}">
        <p14:creationId xmlns:p14="http://schemas.microsoft.com/office/powerpoint/2010/main" val="4231921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ubrik 1">
            <a:extLst>
              <a:ext uri="{FF2B5EF4-FFF2-40B4-BE49-F238E27FC236}">
                <a16:creationId xmlns:a16="http://schemas.microsoft.com/office/drawing/2014/main" id="{7DE110F8-6522-4614-90DE-231EC521382A}"/>
              </a:ext>
            </a:extLst>
          </p:cNvPr>
          <p:cNvSpPr>
            <a:spLocks noGrp="1"/>
          </p:cNvSpPr>
          <p:nvPr>
            <p:ph type="title"/>
          </p:nvPr>
        </p:nvSpPr>
        <p:spPr>
          <a:xfrm>
            <a:off x="2209800" y="177342"/>
            <a:ext cx="7772400" cy="630238"/>
          </a:xfrm>
        </p:spPr>
        <p:txBody>
          <a:bodyPr/>
          <a:lstStyle/>
          <a:p>
            <a:pPr algn="ctr" eaLnBrk="1" hangingPunct="1"/>
            <a:r>
              <a:rPr lang="sv-SE" altLang="sv-SE" dirty="0"/>
              <a:t>Personal på skolan</a:t>
            </a:r>
          </a:p>
        </p:txBody>
      </p:sp>
      <p:sp>
        <p:nvSpPr>
          <p:cNvPr id="5122" name="Platshållare för innehåll 2">
            <a:extLst>
              <a:ext uri="{FF2B5EF4-FFF2-40B4-BE49-F238E27FC236}">
                <a16:creationId xmlns:a16="http://schemas.microsoft.com/office/drawing/2014/main" id="{95E7C130-07BA-4013-B867-4F3632EF5581}"/>
              </a:ext>
            </a:extLst>
          </p:cNvPr>
          <p:cNvSpPr>
            <a:spLocks noGrp="1"/>
          </p:cNvSpPr>
          <p:nvPr>
            <p:ph sz="half" idx="1"/>
          </p:nvPr>
        </p:nvSpPr>
        <p:spPr>
          <a:xfrm>
            <a:off x="2063139" y="1152358"/>
            <a:ext cx="4177002" cy="4212194"/>
          </a:xfrm>
        </p:spPr>
        <p:txBody>
          <a:bodyPr/>
          <a:lstStyle/>
          <a:p>
            <a:pPr marL="0" indent="0" eaLnBrk="1" hangingPunct="1">
              <a:buNone/>
            </a:pPr>
            <a:r>
              <a:rPr lang="sv-SE" altLang="sv-SE" sz="1600" i="1" u="sng" dirty="0"/>
              <a:t>Klasslärare/specialpedagog:</a:t>
            </a:r>
          </a:p>
          <a:p>
            <a:pPr eaLnBrk="1" hangingPunct="1"/>
            <a:r>
              <a:rPr lang="sv-SE" altLang="sv-SE" sz="1600" dirty="0"/>
              <a:t>Janna Green, specialpedagog  </a:t>
            </a:r>
            <a:endParaRPr lang="sv-SE" dirty="0">
              <a:cs typeface="Arial"/>
            </a:endParaRPr>
          </a:p>
          <a:p>
            <a:pPr eaLnBrk="1" hangingPunct="1"/>
            <a:r>
              <a:rPr lang="sv-SE" altLang="sv-SE" sz="1600" dirty="0">
                <a:cs typeface="Arial"/>
              </a:rPr>
              <a:t>Malin Odin, lärare (F-klass- åk 1)</a:t>
            </a:r>
          </a:p>
          <a:p>
            <a:pPr eaLnBrk="1" hangingPunct="1"/>
            <a:r>
              <a:rPr lang="sv-SE" altLang="sv-SE" sz="1600" dirty="0"/>
              <a:t>Anna-Karin Näslund, lärare (åk 2-3</a:t>
            </a:r>
            <a:r>
              <a:rPr lang="sv-SE" altLang="sv-SE" sz="1600" dirty="0">
                <a:cs typeface="Arial"/>
              </a:rPr>
              <a:t>)</a:t>
            </a:r>
          </a:p>
          <a:p>
            <a:pPr eaLnBrk="1" hangingPunct="1"/>
            <a:r>
              <a:rPr lang="sv-SE" altLang="sv-SE" sz="1600" dirty="0">
                <a:cs typeface="Arial"/>
              </a:rPr>
              <a:t>Ulla Andersson, lärare (åk 4-5)</a:t>
            </a:r>
            <a:endParaRPr lang="sv-SE" altLang="sv-SE" sz="1600" dirty="0"/>
          </a:p>
          <a:p>
            <a:pPr eaLnBrk="1" hangingPunct="1"/>
            <a:r>
              <a:rPr lang="sv-SE" altLang="sv-SE" sz="1600" dirty="0">
                <a:cs typeface="Arial"/>
              </a:rPr>
              <a:t>Robin Hamberg, lärare (åk 6)</a:t>
            </a:r>
          </a:p>
          <a:p>
            <a:pPr marL="0" indent="0" eaLnBrk="1" hangingPunct="1">
              <a:buNone/>
            </a:pPr>
            <a:endParaRPr lang="sv-SE" sz="1600" i="1" u="sng" dirty="0">
              <a:cs typeface="Arial"/>
            </a:endParaRPr>
          </a:p>
          <a:p>
            <a:pPr marL="0" indent="0">
              <a:buNone/>
            </a:pPr>
            <a:r>
              <a:rPr lang="sv-SE" sz="1600" i="1" u="sng" dirty="0">
                <a:cs typeface="Arial"/>
              </a:rPr>
              <a:t>Övriga undervisande lärare</a:t>
            </a:r>
            <a:r>
              <a:rPr lang="sv-SE" sz="1600" dirty="0">
                <a:cs typeface="Arial"/>
              </a:rPr>
              <a:t>:</a:t>
            </a:r>
            <a:endParaRPr lang="en-US" sz="1600" dirty="0">
              <a:cs typeface="Arial"/>
            </a:endParaRPr>
          </a:p>
          <a:p>
            <a:pPr eaLnBrk="1" hangingPunct="1"/>
            <a:r>
              <a:rPr lang="sv-SE" sz="1600" dirty="0">
                <a:cs typeface="Arial"/>
              </a:rPr>
              <a:t>Ylva Eriksson (musik)</a:t>
            </a:r>
            <a:endParaRPr lang="en-US" sz="1600" dirty="0">
              <a:cs typeface="Arial"/>
            </a:endParaRPr>
          </a:p>
          <a:p>
            <a:pPr eaLnBrk="1" hangingPunct="1"/>
            <a:r>
              <a:rPr lang="sv-SE" sz="1600" dirty="0">
                <a:cs typeface="Arial"/>
              </a:rPr>
              <a:t>Eva Blom (textil slöjd)</a:t>
            </a:r>
          </a:p>
          <a:p>
            <a:pPr eaLnBrk="1" hangingPunct="1"/>
            <a:r>
              <a:rPr lang="sv-SE" sz="1600" dirty="0">
                <a:cs typeface="Arial"/>
              </a:rPr>
              <a:t>Stefan Karlsson (trä och metall slöjd)</a:t>
            </a:r>
          </a:p>
          <a:p>
            <a:r>
              <a:rPr lang="sv-SE" sz="1600" dirty="0">
                <a:cs typeface="Arial"/>
              </a:rPr>
              <a:t>Annelie Olofsson (idrott)</a:t>
            </a:r>
          </a:p>
        </p:txBody>
      </p:sp>
      <p:sp>
        <p:nvSpPr>
          <p:cNvPr id="4" name="Platshållare för innehåll 3">
            <a:extLst>
              <a:ext uri="{FF2B5EF4-FFF2-40B4-BE49-F238E27FC236}">
                <a16:creationId xmlns:a16="http://schemas.microsoft.com/office/drawing/2014/main" id="{87BF807F-3A4A-46C5-A1DA-23CB3FB17201}"/>
              </a:ext>
            </a:extLst>
          </p:cNvPr>
          <p:cNvSpPr>
            <a:spLocks noGrp="1"/>
          </p:cNvSpPr>
          <p:nvPr>
            <p:ph sz="half" idx="2"/>
          </p:nvPr>
        </p:nvSpPr>
        <p:spPr>
          <a:xfrm>
            <a:off x="6977773" y="1152358"/>
            <a:ext cx="3810000" cy="4212195"/>
          </a:xfrm>
        </p:spPr>
        <p:txBody>
          <a:bodyPr/>
          <a:lstStyle/>
          <a:p>
            <a:pPr marL="0" indent="0" eaLnBrk="1" hangingPunct="1">
              <a:buNone/>
              <a:defRPr/>
            </a:pPr>
            <a:r>
              <a:rPr lang="sv-SE" sz="1600" i="1" u="sng" dirty="0"/>
              <a:t>Fritidspersonal/resurs i klass:</a:t>
            </a:r>
          </a:p>
          <a:p>
            <a:pPr eaLnBrk="1" hangingPunct="1">
              <a:defRPr/>
            </a:pPr>
            <a:r>
              <a:rPr lang="sv-SE" sz="1600" dirty="0"/>
              <a:t>Johanna Eriksson</a:t>
            </a:r>
          </a:p>
          <a:p>
            <a:pPr eaLnBrk="1" hangingPunct="1">
              <a:buFont typeface="Times" charset="0"/>
              <a:buChar char="•"/>
              <a:defRPr/>
            </a:pPr>
            <a:r>
              <a:rPr lang="sv-SE" sz="1600" dirty="0"/>
              <a:t>Terese Höglund </a:t>
            </a:r>
            <a:endParaRPr lang="sv-SE" dirty="0"/>
          </a:p>
          <a:p>
            <a:pPr eaLnBrk="1" hangingPunct="1">
              <a:buFont typeface="Times" charset="0"/>
              <a:buChar char="•"/>
              <a:defRPr/>
            </a:pPr>
            <a:r>
              <a:rPr lang="sv-SE" sz="1600" dirty="0">
                <a:cs typeface="Arial"/>
              </a:rPr>
              <a:t>Anneli Nilsson</a:t>
            </a:r>
          </a:p>
          <a:p>
            <a:pPr eaLnBrk="1" hangingPunct="1">
              <a:buFont typeface="Times" charset="0"/>
              <a:buChar char="•"/>
              <a:defRPr/>
            </a:pPr>
            <a:r>
              <a:rPr lang="sv-SE" sz="1600" dirty="0"/>
              <a:t>Annelie Olofsson</a:t>
            </a:r>
            <a:endParaRPr lang="sv-SE" sz="1600" dirty="0">
              <a:cs typeface="Arial"/>
            </a:endParaRPr>
          </a:p>
          <a:p>
            <a:pPr eaLnBrk="1" hangingPunct="1">
              <a:buFont typeface="Times" charset="0"/>
              <a:buChar char="•"/>
              <a:defRPr/>
            </a:pPr>
            <a:r>
              <a:rPr lang="sv-SE" sz="1600" dirty="0"/>
              <a:t>Ann </a:t>
            </a:r>
            <a:r>
              <a:rPr lang="sv-SE" sz="1600" dirty="0" err="1"/>
              <a:t>Grundahl</a:t>
            </a:r>
            <a:endParaRPr lang="sv-SE" sz="1600" dirty="0"/>
          </a:p>
          <a:p>
            <a:pPr eaLnBrk="1" hangingPunct="1">
              <a:buFont typeface="Times" charset="0"/>
              <a:buChar char="•"/>
              <a:defRPr/>
            </a:pPr>
            <a:r>
              <a:rPr lang="sv-SE" sz="1600" dirty="0"/>
              <a:t>Emma Sjöström</a:t>
            </a:r>
          </a:p>
          <a:p>
            <a:pPr marL="0" indent="0" eaLnBrk="1" hangingPunct="1">
              <a:buNone/>
              <a:defRPr/>
            </a:pPr>
            <a:endParaRPr lang="sv-SE" sz="1600" dirty="0">
              <a:cs typeface="Arial"/>
            </a:endParaRPr>
          </a:p>
        </p:txBody>
      </p:sp>
      <p:sp>
        <p:nvSpPr>
          <p:cNvPr id="2" name="textruta 1">
            <a:extLst>
              <a:ext uri="{FF2B5EF4-FFF2-40B4-BE49-F238E27FC236}">
                <a16:creationId xmlns:a16="http://schemas.microsoft.com/office/drawing/2014/main" id="{2BAF46EF-65F5-43E8-9BDD-632D47B1D35E}"/>
              </a:ext>
            </a:extLst>
          </p:cNvPr>
          <p:cNvSpPr txBox="1"/>
          <p:nvPr/>
        </p:nvSpPr>
        <p:spPr>
          <a:xfrm>
            <a:off x="4904317" y="62865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dirty="0"/>
              <a:t>Rektor Jonas </a:t>
            </a:r>
            <a:r>
              <a:rPr lang="sv-SE" sz="1600" dirty="0" err="1"/>
              <a:t>Toftén</a:t>
            </a:r>
            <a:endParaRPr lang="sv-SE" sz="1600" dirty="0"/>
          </a:p>
        </p:txBody>
      </p:sp>
    </p:spTree>
    <p:extLst>
      <p:ext uri="{BB962C8B-B14F-4D97-AF65-F5344CB8AC3E}">
        <p14:creationId xmlns:p14="http://schemas.microsoft.com/office/powerpoint/2010/main" val="101496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ubrik 1">
            <a:extLst>
              <a:ext uri="{FF2B5EF4-FFF2-40B4-BE49-F238E27FC236}">
                <a16:creationId xmlns:a16="http://schemas.microsoft.com/office/drawing/2014/main" id="{951BC6C4-0BF0-4528-9B71-6099EE8A0ADF}"/>
              </a:ext>
            </a:extLst>
          </p:cNvPr>
          <p:cNvSpPr>
            <a:spLocks noGrp="1"/>
          </p:cNvSpPr>
          <p:nvPr>
            <p:ph type="title"/>
          </p:nvPr>
        </p:nvSpPr>
        <p:spPr>
          <a:xfrm>
            <a:off x="1132548" y="427675"/>
            <a:ext cx="9587814" cy="557213"/>
          </a:xfrm>
        </p:spPr>
        <p:txBody>
          <a:bodyPr/>
          <a:lstStyle/>
          <a:p>
            <a:pPr eaLnBrk="1" hangingPunct="1"/>
            <a:r>
              <a:rPr lang="sv-SE" altLang="sv-SE" dirty="0"/>
              <a:t>Elevhälsoteam</a:t>
            </a:r>
          </a:p>
        </p:txBody>
      </p:sp>
      <p:sp>
        <p:nvSpPr>
          <p:cNvPr id="6146" name="Platshållare för innehåll 2">
            <a:extLst>
              <a:ext uri="{FF2B5EF4-FFF2-40B4-BE49-F238E27FC236}">
                <a16:creationId xmlns:a16="http://schemas.microsoft.com/office/drawing/2014/main" id="{07378421-7D64-438C-A489-059F11B62D86}"/>
              </a:ext>
            </a:extLst>
          </p:cNvPr>
          <p:cNvSpPr>
            <a:spLocks noGrp="1"/>
          </p:cNvSpPr>
          <p:nvPr>
            <p:ph sz="half" idx="1"/>
          </p:nvPr>
        </p:nvSpPr>
        <p:spPr>
          <a:xfrm>
            <a:off x="1132548" y="984888"/>
            <a:ext cx="9926904" cy="4628196"/>
          </a:xfrm>
        </p:spPr>
        <p:txBody>
          <a:bodyPr/>
          <a:lstStyle/>
          <a:p>
            <a:pPr marL="0" indent="0" eaLnBrk="1" hangingPunct="1">
              <a:buNone/>
            </a:pPr>
            <a:r>
              <a:rPr lang="sv-SE" altLang="sv-SE" b="1" dirty="0"/>
              <a:t>Elevhälsoteam</a:t>
            </a:r>
          </a:p>
          <a:p>
            <a:pPr marL="0" indent="0" eaLnBrk="1" hangingPunct="1">
              <a:buNone/>
            </a:pPr>
            <a:r>
              <a:rPr lang="sv-SE" altLang="sv-SE" sz="1600" dirty="0"/>
              <a:t>Jonas </a:t>
            </a:r>
            <a:r>
              <a:rPr lang="sv-SE" altLang="sv-SE" sz="1600" dirty="0" err="1"/>
              <a:t>Toftén</a:t>
            </a:r>
            <a:r>
              <a:rPr lang="sv-SE" altLang="sv-SE" sz="1600" dirty="0"/>
              <a:t>, rektor</a:t>
            </a:r>
            <a:endParaRPr lang="sv-SE" altLang="sv-SE" sz="1600" dirty="0">
              <a:cs typeface="Arial"/>
            </a:endParaRPr>
          </a:p>
          <a:p>
            <a:pPr marL="0" indent="0" eaLnBrk="1" hangingPunct="1">
              <a:buNone/>
            </a:pPr>
            <a:r>
              <a:rPr lang="sv-SE" altLang="sv-SE" sz="1600" dirty="0"/>
              <a:t>Janna Green, specialpedagog </a:t>
            </a:r>
            <a:endParaRPr lang="sv-SE" altLang="sv-SE" sz="1600" dirty="0">
              <a:cs typeface="Arial"/>
            </a:endParaRPr>
          </a:p>
          <a:p>
            <a:pPr marL="0" indent="0" eaLnBrk="1" hangingPunct="1">
              <a:buNone/>
            </a:pPr>
            <a:r>
              <a:rPr lang="sv-SE" altLang="sv-SE" sz="1600" dirty="0"/>
              <a:t>Helene Höglund, skolsköterska </a:t>
            </a:r>
            <a:endParaRPr lang="sv-SE" altLang="sv-SE" sz="1600" dirty="0">
              <a:cs typeface="Arial"/>
            </a:endParaRPr>
          </a:p>
          <a:p>
            <a:pPr marL="0" indent="0" eaLnBrk="1" hangingPunct="1">
              <a:buNone/>
            </a:pPr>
            <a:r>
              <a:rPr lang="sv-SE" altLang="sv-SE" sz="1600" dirty="0"/>
              <a:t>Jennifer Hjort, skolpsykolog</a:t>
            </a:r>
            <a:endParaRPr lang="sv-SE" altLang="sv-SE" sz="1600" dirty="0">
              <a:cs typeface="Arial"/>
            </a:endParaRPr>
          </a:p>
          <a:p>
            <a:pPr marL="0" indent="0" eaLnBrk="1" hangingPunct="1">
              <a:buNone/>
            </a:pPr>
            <a:r>
              <a:rPr lang="sv-SE" altLang="sv-SE" sz="1600" dirty="0"/>
              <a:t>Anna </a:t>
            </a:r>
            <a:r>
              <a:rPr lang="sv-SE" altLang="sv-SE" sz="1600" dirty="0" err="1"/>
              <a:t>Leithe</a:t>
            </a:r>
            <a:r>
              <a:rPr lang="sv-SE" altLang="sv-SE" sz="1600" dirty="0"/>
              <a:t>, skolkurator</a:t>
            </a:r>
            <a:endParaRPr lang="sv-SE" altLang="sv-SE" sz="1600" dirty="0">
              <a:cs typeface="Arial"/>
            </a:endParaRPr>
          </a:p>
          <a:p>
            <a:pPr marL="0" indent="0" eaLnBrk="1" hangingPunct="1">
              <a:buNone/>
            </a:pPr>
            <a:endParaRPr lang="sv-SE" altLang="sv-SE" sz="1600" dirty="0"/>
          </a:p>
          <a:p>
            <a:pPr marL="0" indent="0">
              <a:buNone/>
            </a:pPr>
            <a:r>
              <a:rPr lang="sv-SE" altLang="sv-SE" sz="1600" dirty="0"/>
              <a:t>EHT teamet samlas på skolan 1 gång per månad.</a:t>
            </a:r>
          </a:p>
          <a:p>
            <a:pPr marL="0" indent="0">
              <a:buNone/>
            </a:pPr>
            <a:endParaRPr lang="sv-SE" altLang="sv-SE" sz="1600" dirty="0"/>
          </a:p>
          <a:p>
            <a:pPr marL="0" indent="0">
              <a:buNone/>
            </a:pPr>
            <a:r>
              <a:rPr lang="sv-SE" altLang="sv-SE" sz="1600" dirty="0"/>
              <a:t>Skolsköterska finns på skolan måndagar udda veckor kl. 8:15-12:00</a:t>
            </a:r>
          </a:p>
          <a:p>
            <a:pPr marL="0" indent="0">
              <a:buNone/>
            </a:pPr>
            <a:endParaRPr lang="sv-SE" altLang="sv-SE" sz="1600" dirty="0"/>
          </a:p>
          <a:p>
            <a:pPr marL="0" indent="0">
              <a:buNone/>
            </a:pPr>
            <a:r>
              <a:rPr lang="sv-SE" altLang="sv-SE" sz="1600" dirty="0"/>
              <a:t>Stöd från skolkurator och skolpsykolog vid behov.</a:t>
            </a:r>
          </a:p>
          <a:p>
            <a:pPr marL="0" indent="0">
              <a:buNone/>
            </a:pPr>
            <a:endParaRPr lang="sv-SE" altLang="sv-SE" sz="1600" dirty="0"/>
          </a:p>
          <a:p>
            <a:pPr marL="0" indent="0">
              <a:buNone/>
            </a:pPr>
            <a:r>
              <a:rPr lang="sv-SE" altLang="sv-SE" sz="1600" dirty="0"/>
              <a:t>Vi kan även ansöka om hjälp från andra professioner hos elevhälsan kring tex läs-och skriv utredningar.</a:t>
            </a:r>
            <a:endParaRPr lang="sv-SE" altLang="sv-SE" sz="1600" dirty="0">
              <a:cs typeface="Arial"/>
            </a:endParaRPr>
          </a:p>
        </p:txBody>
      </p:sp>
      <p:sp>
        <p:nvSpPr>
          <p:cNvPr id="6147" name="Platshållare för innehåll 3">
            <a:extLst>
              <a:ext uri="{FF2B5EF4-FFF2-40B4-BE49-F238E27FC236}">
                <a16:creationId xmlns:a16="http://schemas.microsoft.com/office/drawing/2014/main" id="{D3F0B8AC-D6F4-4E5F-92AE-D32B31F3F496}"/>
              </a:ext>
            </a:extLst>
          </p:cNvPr>
          <p:cNvSpPr>
            <a:spLocks noGrp="1"/>
          </p:cNvSpPr>
          <p:nvPr>
            <p:ph sz="half" idx="2"/>
          </p:nvPr>
        </p:nvSpPr>
        <p:spPr>
          <a:xfrm>
            <a:off x="12271032" y="4389120"/>
            <a:ext cx="399072" cy="515304"/>
          </a:xfrm>
        </p:spPr>
        <p:txBody>
          <a:bodyPr/>
          <a:lstStyle/>
          <a:p>
            <a:pPr marL="0" indent="0" eaLnBrk="1" hangingPunct="1">
              <a:buNone/>
            </a:pPr>
            <a:endParaRPr lang="sv-SE" altLang="sv-SE" dirty="0">
              <a:cs typeface="Arial"/>
            </a:endParaRPr>
          </a:p>
        </p:txBody>
      </p:sp>
    </p:spTree>
    <p:extLst>
      <p:ext uri="{BB962C8B-B14F-4D97-AF65-F5344CB8AC3E}">
        <p14:creationId xmlns:p14="http://schemas.microsoft.com/office/powerpoint/2010/main" val="136913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3055D5-E114-CA44-AC41-CEF6ACE4126D}"/>
              </a:ext>
            </a:extLst>
          </p:cNvPr>
          <p:cNvSpPr>
            <a:spLocks noGrp="1"/>
          </p:cNvSpPr>
          <p:nvPr>
            <p:ph type="title"/>
          </p:nvPr>
        </p:nvSpPr>
        <p:spPr>
          <a:xfrm>
            <a:off x="914400" y="205740"/>
            <a:ext cx="10363200" cy="571500"/>
          </a:xfrm>
        </p:spPr>
        <p:txBody>
          <a:bodyPr/>
          <a:lstStyle/>
          <a:p>
            <a:pPr algn="ctr"/>
            <a:r>
              <a:rPr lang="sv-SE" dirty="0"/>
              <a:t>Elevhälsoarbete</a:t>
            </a:r>
          </a:p>
        </p:txBody>
      </p:sp>
      <p:sp>
        <p:nvSpPr>
          <p:cNvPr id="3" name="Platshållare för innehåll 2">
            <a:extLst>
              <a:ext uri="{FF2B5EF4-FFF2-40B4-BE49-F238E27FC236}">
                <a16:creationId xmlns:a16="http://schemas.microsoft.com/office/drawing/2014/main" id="{7088DCF7-3320-8249-868F-BC3A9BAFB1C4}"/>
              </a:ext>
            </a:extLst>
          </p:cNvPr>
          <p:cNvSpPr>
            <a:spLocks noGrp="1"/>
          </p:cNvSpPr>
          <p:nvPr>
            <p:ph idx="1"/>
          </p:nvPr>
        </p:nvSpPr>
        <p:spPr>
          <a:xfrm>
            <a:off x="914400" y="674370"/>
            <a:ext cx="10363200" cy="5703570"/>
          </a:xfrm>
        </p:spPr>
        <p:txBody>
          <a:bodyPr/>
          <a:lstStyle/>
          <a:p>
            <a:pPr eaLnBrk="1" hangingPunct="1"/>
            <a:r>
              <a:rPr lang="sv-SE" altLang="sv-SE" sz="1600" dirty="0"/>
              <a:t>Vi har en </a:t>
            </a:r>
            <a:r>
              <a:rPr lang="sv-SE" altLang="sv-SE" sz="1600" b="1" dirty="0"/>
              <a:t>elevhälsoplan</a:t>
            </a:r>
            <a:r>
              <a:rPr lang="sv-SE" altLang="sv-SE" sz="1600" dirty="0"/>
              <a:t> som beskriver vårt förebyggande elevhälsoarbete.</a:t>
            </a:r>
            <a:endParaRPr lang="sv-SE" altLang="sv-SE" sz="1600" dirty="0">
              <a:cs typeface="Arial"/>
            </a:endParaRPr>
          </a:p>
          <a:p>
            <a:pPr eaLnBrk="1" hangingPunct="1"/>
            <a:r>
              <a:rPr lang="sv-SE" altLang="sv-SE" sz="1600" b="1" dirty="0"/>
              <a:t>Plan mot diskriminering och kränkande behandling </a:t>
            </a:r>
            <a:r>
              <a:rPr lang="sv-SE" altLang="sv-SE" sz="1600" dirty="0"/>
              <a:t>handlar om vårt </a:t>
            </a:r>
            <a:r>
              <a:rPr lang="sv-SE" altLang="sv-SE" sz="1600" dirty="0">
                <a:cs typeface="Arial"/>
              </a:rPr>
              <a:t>värdegrundsarbete på skolan. Den arbetas igenom och uppdateras årligen. Innan dess gör vi enkäter med eleverna för att få fram tex om de finns platser på skolan som eleverna upplever som otrygga mm. Vi gör även varje termin, en analys av de kränkningar som rapporterats i vårt system för detta.  </a:t>
            </a:r>
          </a:p>
          <a:p>
            <a:pPr eaLnBrk="1" hangingPunct="1"/>
            <a:r>
              <a:rPr lang="sv-SE" sz="1600" dirty="0">
                <a:cs typeface="Arial"/>
              </a:rPr>
              <a:t>Det finns även en </a:t>
            </a:r>
            <a:r>
              <a:rPr lang="sv-SE" sz="1600" b="1" dirty="0">
                <a:cs typeface="Arial"/>
              </a:rPr>
              <a:t>ANDT-plan</a:t>
            </a:r>
            <a:r>
              <a:rPr lang="sv-SE" sz="1600" dirty="0">
                <a:cs typeface="Arial"/>
              </a:rPr>
              <a:t> (Alkohol, narkotika, doping och tobak) som i stort är gemensam för hela kommunen</a:t>
            </a:r>
            <a:endParaRPr lang="sv-SE" altLang="sv-SE" sz="1600" dirty="0">
              <a:cs typeface="Arial"/>
            </a:endParaRPr>
          </a:p>
          <a:p>
            <a:pPr eaLnBrk="1" hangingPunct="1"/>
            <a:r>
              <a:rPr lang="sv-SE" sz="1600" b="1" dirty="0">
                <a:cs typeface="Arial"/>
              </a:rPr>
              <a:t>Ordningsregler</a:t>
            </a:r>
            <a:r>
              <a:rPr lang="sv-SE" sz="1600" dirty="0">
                <a:cs typeface="Arial"/>
              </a:rPr>
              <a:t> skapas tillsammans med eleverna. Först på klassråd och sedan fastställs de via elevrådet.</a:t>
            </a:r>
            <a:endParaRPr lang="sv-SE" altLang="sv-SE" sz="1600" dirty="0">
              <a:cs typeface="Arial"/>
            </a:endParaRPr>
          </a:p>
          <a:p>
            <a:pPr eaLnBrk="1" hangingPunct="1"/>
            <a:r>
              <a:rPr lang="sv-SE" sz="1600" b="1" dirty="0">
                <a:cs typeface="Arial"/>
              </a:rPr>
              <a:t>Trafikregler</a:t>
            </a:r>
            <a:r>
              <a:rPr lang="sv-SE" sz="1600" dirty="0">
                <a:cs typeface="Arial"/>
              </a:rPr>
              <a:t>: ingen biltrafik via uppfarten vid brevlådorna! All hämtning/lämning sker via vänstra uppfarten nerifrån sett.</a:t>
            </a:r>
          </a:p>
          <a:p>
            <a:pPr eaLnBrk="1" hangingPunct="1"/>
            <a:r>
              <a:rPr lang="sv-SE" altLang="sv-SE" sz="1600" b="1" dirty="0">
                <a:cs typeface="Arial"/>
              </a:rPr>
              <a:t>Sociala medier/nätet</a:t>
            </a:r>
            <a:r>
              <a:rPr lang="sv-SE" altLang="sv-SE" sz="1600" dirty="0">
                <a:cs typeface="Arial"/>
              </a:rPr>
              <a:t>: var en god förebild och håll koll på och visa intresse för vad era barn gör på nätet! Kränkningar, grova ord, och ett mer våldsamt beteende blir en allt större del av vår vardag i skolan. Många timmar går åt till konflikthantering istället för undervisning… Här kan ni föräldrar vara till hjälp. Sätt gränser för vilka sidor era barn kommer åt på nätet och begränsa vilka spel de tillåts spela. Tänk på att även om mitt barn inte får spela tex </a:t>
            </a:r>
            <a:r>
              <a:rPr lang="sv-SE" altLang="sv-SE" sz="1600" dirty="0" err="1">
                <a:cs typeface="Arial"/>
              </a:rPr>
              <a:t>Fortnite</a:t>
            </a:r>
            <a:r>
              <a:rPr lang="sv-SE" altLang="sv-SE" sz="1600" dirty="0">
                <a:cs typeface="Arial"/>
              </a:rPr>
              <a:t> så kan man lätt se när andra spelar via exempelvis Youtube… Förmågan att förstå konsekvenser är inte utvecklat hos de yngre barnen och vi kan inte begära att de ska förstå skillnad mellan fiktion och verklighet. Prata om detta hemma och hjälp barnen att förstå. Det finns åldersgränser av en anledning. </a:t>
            </a:r>
          </a:p>
          <a:p>
            <a:pPr eaLnBrk="1" hangingPunct="1"/>
            <a:r>
              <a:rPr lang="sv-SE" altLang="sv-SE" sz="1600" b="1" dirty="0">
                <a:cs typeface="Arial"/>
              </a:rPr>
              <a:t>Policy för mobiltelefon</a:t>
            </a:r>
            <a:r>
              <a:rPr lang="sv-SE" altLang="sv-SE" sz="1600" dirty="0">
                <a:cs typeface="Arial"/>
              </a:rPr>
              <a:t>: telefonen används inte under </a:t>
            </a:r>
            <a:r>
              <a:rPr lang="sv-SE" altLang="sv-SE" sz="1600" dirty="0" err="1">
                <a:cs typeface="Arial"/>
              </a:rPr>
              <a:t>skoltid.</a:t>
            </a:r>
            <a:r>
              <a:rPr lang="sv-SE" altLang="sv-SE" sz="1600" dirty="0">
                <a:cs typeface="Arial"/>
              </a:rPr>
              <a:t> Lämnas till lärare eller förvaras i väska.</a:t>
            </a:r>
            <a:endParaRPr lang="sv-SE" sz="1600" dirty="0">
              <a:cs typeface="Arial"/>
            </a:endParaRPr>
          </a:p>
          <a:p>
            <a:pPr marL="0" indent="0">
              <a:buNone/>
            </a:pPr>
            <a:endParaRPr lang="sv-SE" dirty="0"/>
          </a:p>
        </p:txBody>
      </p:sp>
    </p:spTree>
    <p:extLst>
      <p:ext uri="{BB962C8B-B14F-4D97-AF65-F5344CB8AC3E}">
        <p14:creationId xmlns:p14="http://schemas.microsoft.com/office/powerpoint/2010/main" val="19846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ubrik 1">
            <a:extLst>
              <a:ext uri="{FF2B5EF4-FFF2-40B4-BE49-F238E27FC236}">
                <a16:creationId xmlns:a16="http://schemas.microsoft.com/office/drawing/2014/main" id="{76132F42-2548-4F43-B87A-243AB1EE1291}"/>
              </a:ext>
            </a:extLst>
          </p:cNvPr>
          <p:cNvSpPr>
            <a:spLocks noGrp="1"/>
          </p:cNvSpPr>
          <p:nvPr>
            <p:ph type="title"/>
          </p:nvPr>
        </p:nvSpPr>
        <p:spPr>
          <a:xfrm>
            <a:off x="2209800" y="319216"/>
            <a:ext cx="7772400" cy="586845"/>
          </a:xfrm>
        </p:spPr>
        <p:txBody>
          <a:bodyPr/>
          <a:lstStyle/>
          <a:p>
            <a:pPr algn="ctr"/>
            <a:r>
              <a:rPr lang="sv-SE" altLang="sv-SE" dirty="0"/>
              <a:t>Skolans resultat</a:t>
            </a:r>
          </a:p>
        </p:txBody>
      </p:sp>
      <p:sp>
        <p:nvSpPr>
          <p:cNvPr id="7170" name="Platshållare för innehåll 2">
            <a:extLst>
              <a:ext uri="{FF2B5EF4-FFF2-40B4-BE49-F238E27FC236}">
                <a16:creationId xmlns:a16="http://schemas.microsoft.com/office/drawing/2014/main" id="{81481CE6-9AD1-4DB7-B965-EB7D0EF60FA5}"/>
              </a:ext>
            </a:extLst>
          </p:cNvPr>
          <p:cNvSpPr>
            <a:spLocks noGrp="1"/>
          </p:cNvSpPr>
          <p:nvPr>
            <p:ph idx="1"/>
          </p:nvPr>
        </p:nvSpPr>
        <p:spPr>
          <a:xfrm>
            <a:off x="1798134" y="906061"/>
            <a:ext cx="8595732" cy="4397944"/>
          </a:xfrm>
        </p:spPr>
        <p:txBody>
          <a:bodyPr/>
          <a:lstStyle/>
          <a:p>
            <a:pPr marL="0" indent="0">
              <a:buNone/>
            </a:pPr>
            <a:r>
              <a:rPr lang="sv-SE" i="1" dirty="0">
                <a:ea typeface="+mn-lt"/>
                <a:cs typeface="+mn-lt"/>
              </a:rPr>
              <a:t>Vi följer systematiskt upp elevernas kunskaper genom</a:t>
            </a:r>
            <a:r>
              <a:rPr lang="sv-SE" dirty="0">
                <a:ea typeface="+mn-lt"/>
                <a:cs typeface="+mn-lt"/>
              </a:rPr>
              <a:t>:</a:t>
            </a:r>
          </a:p>
          <a:p>
            <a:pPr>
              <a:buFont typeface="Arial" panose="020B0604020202020204" pitchFamily="34" charset="0"/>
              <a:buChar char="•"/>
            </a:pPr>
            <a:r>
              <a:rPr lang="sv-SE" dirty="0">
                <a:ea typeface="+mn-lt"/>
                <a:cs typeface="+mn-lt"/>
              </a:rPr>
              <a:t>Kartläggningsmaterial för F-klass, bedömningsstöd i åk 1 &amp; 2, nationella prov i åk 3 och 6, DSL (svenska) i åk 1-6, skolans egna tester i matematik i åk 1-6.</a:t>
            </a:r>
          </a:p>
          <a:p>
            <a:pPr marL="0" indent="0">
              <a:buNone/>
            </a:pPr>
            <a:endParaRPr lang="sv-SE" dirty="0">
              <a:ea typeface="+mn-lt"/>
              <a:cs typeface="+mn-lt"/>
            </a:endParaRPr>
          </a:p>
          <a:p>
            <a:r>
              <a:rPr lang="sv-SE" dirty="0">
                <a:ea typeface="+mn-lt"/>
                <a:cs typeface="+mn-lt"/>
              </a:rPr>
              <a:t>Vi har ett kunskapsuppföljningsformulär där vi tydligt ser alla elevers resultat från förskoleklass upp till åk. 6. Detta gör det lättare för oss att upptäcka brister och se var vi ska sätta in åtgärder.</a:t>
            </a:r>
            <a:endParaRPr lang="sv-SE" altLang="sv-SE" dirty="0">
              <a:cs typeface="Arial"/>
            </a:endParaRPr>
          </a:p>
          <a:p>
            <a:endParaRPr lang="sv-SE" altLang="sv-SE" dirty="0">
              <a:cs typeface="Arial"/>
            </a:endParaRPr>
          </a:p>
          <a:p>
            <a:r>
              <a:rPr lang="sv-SE" altLang="sv-SE" dirty="0">
                <a:cs typeface="Arial"/>
              </a:rPr>
              <a:t>För de elever som riskerar att inte nå målen har vi en dialog med hemmet. I de fall som de extra anpassningar vi gör, inom ramen för ordinarie undervisning, inte räcker till upprättas tillsammans med föräldrar och elev, ett åtgärdsprogram. </a:t>
            </a:r>
            <a:endParaRPr lang="sv-SE" dirty="0">
              <a:cs typeface="Arial"/>
            </a:endParaRPr>
          </a:p>
          <a:p>
            <a:pPr marL="0" indent="0">
              <a:buNone/>
            </a:pPr>
            <a:endParaRPr lang="sv-SE" altLang="sv-SE" dirty="0">
              <a:cs typeface="Arial"/>
            </a:endParaRPr>
          </a:p>
          <a:p>
            <a:endParaRPr lang="sv-SE" altLang="sv-SE" dirty="0">
              <a:cs typeface="Arial"/>
            </a:endParaRPr>
          </a:p>
          <a:p>
            <a:pPr eaLnBrk="1" hangingPunct="1"/>
            <a:endParaRPr lang="sv-SE" altLang="sv-SE" dirty="0">
              <a:cs typeface="Arial"/>
            </a:endParaRPr>
          </a:p>
          <a:p>
            <a:pPr marL="0" indent="0" eaLnBrk="1" hangingPunct="1">
              <a:buNone/>
            </a:pPr>
            <a:endParaRPr lang="sv-SE" altLang="sv-SE" dirty="0">
              <a:cs typeface="Arial"/>
            </a:endParaRPr>
          </a:p>
          <a:p>
            <a:pPr eaLnBrk="1" hangingPunct="1"/>
            <a:endParaRPr lang="sv-SE" altLang="sv-SE" dirty="0">
              <a:cs typeface="Arial"/>
            </a:endParaRPr>
          </a:p>
        </p:txBody>
      </p:sp>
    </p:spTree>
    <p:extLst>
      <p:ext uri="{BB962C8B-B14F-4D97-AF65-F5344CB8AC3E}">
        <p14:creationId xmlns:p14="http://schemas.microsoft.com/office/powerpoint/2010/main" val="108647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2F843-A78F-E340-9CED-91336D3F5AA9}"/>
              </a:ext>
            </a:extLst>
          </p:cNvPr>
          <p:cNvSpPr>
            <a:spLocks noGrp="1"/>
          </p:cNvSpPr>
          <p:nvPr>
            <p:ph type="title"/>
          </p:nvPr>
        </p:nvSpPr>
        <p:spPr>
          <a:xfrm>
            <a:off x="914400" y="205740"/>
            <a:ext cx="10363200" cy="533400"/>
          </a:xfrm>
        </p:spPr>
        <p:txBody>
          <a:bodyPr/>
          <a:lstStyle/>
          <a:p>
            <a:pPr algn="ctr"/>
            <a:r>
              <a:rPr lang="sv-SE" dirty="0"/>
              <a:t>Ledigheter</a:t>
            </a:r>
          </a:p>
        </p:txBody>
      </p:sp>
      <p:sp>
        <p:nvSpPr>
          <p:cNvPr id="3" name="Platshållare för innehåll 2">
            <a:extLst>
              <a:ext uri="{FF2B5EF4-FFF2-40B4-BE49-F238E27FC236}">
                <a16:creationId xmlns:a16="http://schemas.microsoft.com/office/drawing/2014/main" id="{4BC1BA50-6EA6-5840-A168-DD6F050AD765}"/>
              </a:ext>
            </a:extLst>
          </p:cNvPr>
          <p:cNvSpPr>
            <a:spLocks noGrp="1"/>
          </p:cNvSpPr>
          <p:nvPr>
            <p:ph idx="1"/>
          </p:nvPr>
        </p:nvSpPr>
        <p:spPr>
          <a:xfrm>
            <a:off x="914400" y="868680"/>
            <a:ext cx="10363200" cy="4560570"/>
          </a:xfrm>
        </p:spPr>
        <p:txBody>
          <a:bodyPr/>
          <a:lstStyle/>
          <a:p>
            <a:r>
              <a:rPr lang="sv-SE" dirty="0"/>
              <a:t>Tänk på att det inte är en självklarhet att få ledigt från skolan. Boka aldrig in t.ex. en resa innan ni stämt av med lärare/rektor hur läget ser ut för just ert/era barn. </a:t>
            </a:r>
          </a:p>
          <a:p>
            <a:pPr marL="0" indent="0">
              <a:buNone/>
            </a:pPr>
            <a:endParaRPr lang="sv-SE" dirty="0"/>
          </a:p>
          <a:p>
            <a:r>
              <a:rPr lang="sv-SE" dirty="0"/>
              <a:t>För någon elev kan några dagars frånvaro påverka skolgången negativt medan en annan elev kanske klarar en längre frånvaro utan problem. Det behöver alltså bli en individuell prövning vid varje ledighetsansökan. </a:t>
            </a:r>
          </a:p>
          <a:p>
            <a:pPr marL="0" indent="0">
              <a:buNone/>
            </a:pPr>
            <a:endParaRPr lang="sv-SE" dirty="0"/>
          </a:p>
          <a:p>
            <a:r>
              <a:rPr lang="sv-SE" dirty="0"/>
              <a:t>Ibland kan orsaken till ledighet överväga den negativa effekten men det behöver också prövas individuellt. Allt för att skapa bästa möjliga förutsättningar för era barn!</a:t>
            </a:r>
          </a:p>
          <a:p>
            <a:pPr marL="0" indent="0">
              <a:buNone/>
            </a:pPr>
            <a:endParaRPr lang="sv-SE" dirty="0"/>
          </a:p>
          <a:p>
            <a:r>
              <a:rPr lang="sv-SE" dirty="0"/>
              <a:t>Ledighet under nationella prov (åk 3 och 6) godkänns inte då dessa prov är obligatoriska och ligger inom en given tidsram. Endast rektor kan ta beslut om avsteg från dessa prov. </a:t>
            </a:r>
          </a:p>
        </p:txBody>
      </p:sp>
    </p:spTree>
    <p:extLst>
      <p:ext uri="{BB962C8B-B14F-4D97-AF65-F5344CB8AC3E}">
        <p14:creationId xmlns:p14="http://schemas.microsoft.com/office/powerpoint/2010/main" val="139892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EB5DA3-5256-9A43-A2BC-851B79DD66E5}"/>
              </a:ext>
            </a:extLst>
          </p:cNvPr>
          <p:cNvSpPr>
            <a:spLocks noGrp="1"/>
          </p:cNvSpPr>
          <p:nvPr>
            <p:ph type="title"/>
          </p:nvPr>
        </p:nvSpPr>
        <p:spPr>
          <a:xfrm>
            <a:off x="914400" y="662940"/>
            <a:ext cx="10363200" cy="569270"/>
          </a:xfrm>
        </p:spPr>
        <p:txBody>
          <a:bodyPr/>
          <a:lstStyle/>
          <a:p>
            <a:pPr algn="ctr"/>
            <a:r>
              <a:rPr lang="sv-SE" dirty="0"/>
              <a:t>Utvecklingssamtal</a:t>
            </a:r>
          </a:p>
        </p:txBody>
      </p:sp>
      <p:sp>
        <p:nvSpPr>
          <p:cNvPr id="3" name="Platshållare för innehåll 2">
            <a:extLst>
              <a:ext uri="{FF2B5EF4-FFF2-40B4-BE49-F238E27FC236}">
                <a16:creationId xmlns:a16="http://schemas.microsoft.com/office/drawing/2014/main" id="{E61032D3-2881-4543-B513-0EDFDB35DB23}"/>
              </a:ext>
            </a:extLst>
          </p:cNvPr>
          <p:cNvSpPr>
            <a:spLocks noGrp="1"/>
          </p:cNvSpPr>
          <p:nvPr>
            <p:ph idx="1"/>
          </p:nvPr>
        </p:nvSpPr>
        <p:spPr>
          <a:xfrm>
            <a:off x="914400" y="1553736"/>
            <a:ext cx="10363200" cy="3048000"/>
          </a:xfrm>
        </p:spPr>
        <p:txBody>
          <a:bodyPr/>
          <a:lstStyle/>
          <a:p>
            <a:pPr marL="0" indent="0">
              <a:buNone/>
            </a:pPr>
            <a:r>
              <a:rPr lang="sv-SE" dirty="0"/>
              <a:t>De utvecklingssamtal vi normalt har på hösten kan komma att se lite annorlunda ut beroende av hur rådande Covid-19 pandemi utvecklar sig. </a:t>
            </a:r>
          </a:p>
          <a:p>
            <a:r>
              <a:rPr lang="sv-SE" dirty="0"/>
              <a:t>Utgångsläget är att i de fall vi ser ett behov av att träffa er föräldrar kommer vi att genomföra ett fysisk möte.</a:t>
            </a:r>
          </a:p>
          <a:p>
            <a:r>
              <a:rPr lang="sv-SE" dirty="0"/>
              <a:t>Där vi inte ser ett behov utifrån eleven så kommer vi att skicka hem en sammanställning av hur det går för eleven. Har ni några frågor eller funderingar kring det så kan ni kontakta klassläraren.</a:t>
            </a:r>
          </a:p>
          <a:p>
            <a:r>
              <a:rPr lang="sv-SE" dirty="0"/>
              <a:t>Ev. kommer de yngre eleverna att erbjudas ett fysiskt möte om man som förälder så önskar. </a:t>
            </a:r>
          </a:p>
        </p:txBody>
      </p:sp>
    </p:spTree>
    <p:extLst>
      <p:ext uri="{BB962C8B-B14F-4D97-AF65-F5344CB8AC3E}">
        <p14:creationId xmlns:p14="http://schemas.microsoft.com/office/powerpoint/2010/main" val="377193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196D98-F411-6C43-B637-24D4B6B62397}"/>
              </a:ext>
            </a:extLst>
          </p:cNvPr>
          <p:cNvSpPr>
            <a:spLocks noGrp="1"/>
          </p:cNvSpPr>
          <p:nvPr>
            <p:ph type="title"/>
          </p:nvPr>
        </p:nvSpPr>
        <p:spPr>
          <a:xfrm>
            <a:off x="914400" y="334538"/>
            <a:ext cx="10363200" cy="657922"/>
          </a:xfrm>
        </p:spPr>
        <p:txBody>
          <a:bodyPr/>
          <a:lstStyle/>
          <a:p>
            <a:pPr algn="ctr"/>
            <a:r>
              <a:rPr lang="sv-SE" dirty="0"/>
              <a:t>Kommunikation</a:t>
            </a:r>
          </a:p>
        </p:txBody>
      </p:sp>
      <p:sp>
        <p:nvSpPr>
          <p:cNvPr id="3" name="Platshållare för innehåll 2">
            <a:extLst>
              <a:ext uri="{FF2B5EF4-FFF2-40B4-BE49-F238E27FC236}">
                <a16:creationId xmlns:a16="http://schemas.microsoft.com/office/drawing/2014/main" id="{968CA8C0-985D-7546-9005-798DB23FA466}"/>
              </a:ext>
            </a:extLst>
          </p:cNvPr>
          <p:cNvSpPr>
            <a:spLocks noGrp="1"/>
          </p:cNvSpPr>
          <p:nvPr>
            <p:ph idx="1"/>
          </p:nvPr>
        </p:nvSpPr>
        <p:spPr>
          <a:xfrm>
            <a:off x="914400" y="992460"/>
            <a:ext cx="10363200" cy="4189140"/>
          </a:xfrm>
        </p:spPr>
        <p:txBody>
          <a:bodyPr/>
          <a:lstStyle/>
          <a:p>
            <a:r>
              <a:rPr lang="sv-SE" dirty="0"/>
              <a:t>Se till att era mailadresser är uppdaterade i Dexter för att inte riskera att gå miste om den kommunikation som sker via mail. </a:t>
            </a:r>
          </a:p>
          <a:p>
            <a:r>
              <a:rPr lang="sv-SE" dirty="0"/>
              <a:t>Får ni inga veckobrev eller annan information från ert barns klasslärare beror det troligen på att de har en felaktig eller ingen mail till er. Ta då kontakt med skolan och lämna er mailadress. </a:t>
            </a:r>
          </a:p>
          <a:p>
            <a:r>
              <a:rPr lang="sv-SE" dirty="0"/>
              <a:t>Har ni frågor eller funderingar kring ert barn, vänd er i första hand till klassläraren eller fritidspersonalen. </a:t>
            </a:r>
          </a:p>
          <a:p>
            <a:r>
              <a:rPr lang="sv-SE" dirty="0"/>
              <a:t>Det går också alltid bra att höra av sig till rektor.</a:t>
            </a:r>
          </a:p>
          <a:p>
            <a:pPr marL="0" indent="0">
              <a:buNone/>
            </a:pPr>
            <a:r>
              <a:rPr lang="sv-SE" dirty="0"/>
              <a:t>	jonas.toften@ostersund.se</a:t>
            </a:r>
          </a:p>
          <a:p>
            <a:pPr marL="0" indent="0">
              <a:buNone/>
            </a:pPr>
            <a:r>
              <a:rPr lang="sv-SE" dirty="0"/>
              <a:t>	</a:t>
            </a:r>
            <a:r>
              <a:rPr lang="sv-SE" dirty="0" err="1"/>
              <a:t>tel</a:t>
            </a:r>
            <a:r>
              <a:rPr lang="sv-SE" dirty="0"/>
              <a:t>: </a:t>
            </a:r>
          </a:p>
        </p:txBody>
      </p:sp>
    </p:spTree>
    <p:extLst>
      <p:ext uri="{BB962C8B-B14F-4D97-AF65-F5344CB8AC3E}">
        <p14:creationId xmlns:p14="http://schemas.microsoft.com/office/powerpoint/2010/main" val="99578139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x-none" sz="2400" b="0" i="0" u="none" strike="noStrike" cap="none" normalizeH="0" baseline="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x-none" sz="2400" b="0" i="0" u="none" strike="noStrike" cap="none" normalizeH="0" baseline="0">
            <a:ln>
              <a:noFill/>
            </a:ln>
            <a:solidFill>
              <a:schemeClr val="tx1"/>
            </a:solidFill>
            <a:effectLst/>
            <a:latin typeface="Arial" charset="0"/>
            <a:ea typeface="ヒラギノ角ゴ Pro W3"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ateVTI">
  <a:themeElements>
    <a:clrScheme name="">
      <a:dk1>
        <a:srgbClr val="000000"/>
      </a:dk1>
      <a:lt1>
        <a:srgbClr val="FFFFFF"/>
      </a:lt1>
      <a:dk2>
        <a:srgbClr val="413A24"/>
      </a:dk2>
      <a:lt2>
        <a:srgbClr val="E6E7EC"/>
      </a:lt2>
      <a:accent1>
        <a:srgbClr val="B79F42"/>
      </a:accent1>
      <a:accent2>
        <a:srgbClr val="B66736"/>
      </a:accent2>
      <a:accent3>
        <a:srgbClr val="C8484D"/>
      </a:accent3>
      <a:accent4>
        <a:srgbClr val="B63670"/>
      </a:accent4>
      <a:accent5>
        <a:srgbClr val="C848B7"/>
      </a:accent5>
      <a:accent6>
        <a:srgbClr val="9740B9"/>
      </a:accent6>
      <a:hlink>
        <a:srgbClr val="6D80CE"/>
      </a:hlink>
      <a:folHlink>
        <a:srgbClr val="848484"/>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366</TotalTime>
  <Words>1316</Words>
  <Application>Microsoft Macintosh PowerPoint</Application>
  <PresentationFormat>Bredbild</PresentationFormat>
  <Paragraphs>95</Paragraphs>
  <Slides>12</Slides>
  <Notes>0</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12</vt:i4>
      </vt:variant>
    </vt:vector>
  </HeadingPairs>
  <TitlesOfParts>
    <vt:vector size="21" baseType="lpstr">
      <vt:lpstr>Arial</vt:lpstr>
      <vt:lpstr>Calibri</vt:lpstr>
      <vt:lpstr>Calibri Light</vt:lpstr>
      <vt:lpstr>Goudy Old Style</vt:lpstr>
      <vt:lpstr>Times</vt:lpstr>
      <vt:lpstr>Wingdings 2</vt:lpstr>
      <vt:lpstr>Office-tema</vt:lpstr>
      <vt:lpstr>Tom presentation</vt:lpstr>
      <vt:lpstr>SlateVTI</vt:lpstr>
      <vt:lpstr>Välkomna till Ångsta skola  och fritidshem</vt:lpstr>
      <vt:lpstr>Förskoleklassen</vt:lpstr>
      <vt:lpstr>Personal på skolan</vt:lpstr>
      <vt:lpstr>Elevhälsoteam</vt:lpstr>
      <vt:lpstr>Elevhälsoarbete</vt:lpstr>
      <vt:lpstr>Skolans resultat</vt:lpstr>
      <vt:lpstr>Ledigheter</vt:lpstr>
      <vt:lpstr>Utvecklingssamtal</vt:lpstr>
      <vt:lpstr>Kommunikation</vt:lpstr>
      <vt:lpstr>PowerPoint-presentation</vt:lpstr>
      <vt:lpstr> Välkomna till Fritidshemmet Meteoriten.</vt:lpstr>
      <vt:lpstr>Öppettider 6.30-7.40, 11.30-17.30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lastModifiedBy>Märith Jonsson</cp:lastModifiedBy>
  <cp:revision>109</cp:revision>
  <dcterms:created xsi:type="dcterms:W3CDTF">2019-11-01T10:11:02Z</dcterms:created>
  <dcterms:modified xsi:type="dcterms:W3CDTF">2021-08-14T18:53:09Z</dcterms:modified>
</cp:coreProperties>
</file>