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6" r:id="rId2"/>
    <p:sldId id="357" r:id="rId3"/>
    <p:sldId id="358" r:id="rId4"/>
    <p:sldId id="359" r:id="rId5"/>
    <p:sldId id="360" r:id="rId6"/>
    <p:sldId id="361" r:id="rId7"/>
    <p:sldId id="362" r:id="rId8"/>
    <p:sldId id="363" r:id="rId9"/>
    <p:sldId id="365" r:id="rId10"/>
    <p:sldId id="366" r:id="rId11"/>
    <p:sldId id="367" r:id="rId12"/>
    <p:sldId id="377" r:id="rId13"/>
    <p:sldId id="369" r:id="rId14"/>
    <p:sldId id="370" r:id="rId15"/>
    <p:sldId id="371" r:id="rId16"/>
    <p:sldId id="379" r:id="rId17"/>
    <p:sldId id="373" r:id="rId18"/>
    <p:sldId id="378" r:id="rId19"/>
    <p:sldId id="375" r:id="rId20"/>
    <p:sldId id="376"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Nilsson" initials="KN" lastIdx="1" clrIdx="0">
    <p:extLst>
      <p:ext uri="{19B8F6BF-5375-455C-9EA6-DF929625EA0E}">
        <p15:presenceInfo xmlns:p15="http://schemas.microsoft.com/office/powerpoint/2012/main" userId="S::kenneth.nilsson@ostersund.se::f442484d-8924-4a34-951a-9c626d0e08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14" autoAdjust="0"/>
    <p:restoredTop sz="84457" autoAdjust="0"/>
  </p:normalViewPr>
  <p:slideViewPr>
    <p:cSldViewPr>
      <p:cViewPr varScale="1">
        <p:scale>
          <a:sx n="114" d="100"/>
          <a:sy n="114" d="100"/>
        </p:scale>
        <p:origin x="15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2:29.5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0,'67'19,"137"28,-180-42,25 4,1-3,61 2,-38-9,-41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2:38.1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0,'5'1,"1"0,0 1,0-1,-1 1,1 1,-1-1,0 1,0-1,0 2,0-1,5 5,36 18,7-10,91 15,-78-19,38 2,-1-4,2-5,106-9,-33 1,2042 3,-2188-1,50-9,25-2,196 12,-288-1,0 0,0-2,0 0,-1-1,20-7,-18 5,0 1,1 1,-1 0,20-1,163 5,8 0,-178-3,-5-2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2:49.6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274 29,'0'2,"1"0,0 1,-1-1,1 1,0-1,0 0,1 0,-1 0,0 0,1 1,-1-2,1 1,-1 0,1 0,0 0,0-1,0 1,0-1,0 0,0 1,1-1,-1 0,0 0,1 0,-1-1,0 1,1-1,3 1,13 4,1-2,31 2,-29-3,113 7,155-8,-122-4,972 3,-964-12,-13 1,-112 10,275-12,-213 3,128-17,-187 17,0 3,1 3,0 2,71 6,-118-3,1 1,-1 1,1-1,-1 2,0-1,0 1,0 0,13 10,32 15,-19-17,1-1,0-2,0-1,1-3,0 0,0-2,51-3,-127 0,1-2,-1-2,1-1,-69-19,64 12,-1 2,-1 2,-75-3,-142 12,108 2,-825-4,930-1,-1-3,-51-11,49 6,-98-5,-726 15,378 2,456 0,1 2,-55 12,-29 4,79-16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3:04.2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0,'87'11,"-18"-1,-14-8,-36-3,0 1,1 1,-1 1,0 0,-1 2,1 0,-1 1,1 0,30 16,-34-12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3:20.6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0,'28'2,"54"9,-31-3,15 3,-31-5,-1-1,36 0,45-6,-90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03T15:13:24.4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1,'4'0,"6"0,4 0,4 0,3 4,2 1,1 0,0 0,1-3,-1 0,0-1,-1 0,1-1,-1-1,-3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5:33:45.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24,'3193'0,"-3047"-12,5 0,857 13,-988-1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5:33:47.5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0-17T15:33:50.9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0,'1916'0,"-1890"2,49 8,22 2,98 6,-155-14,58-2,-78-3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F2110-CC5E-4562-842C-3A496640FA92}" type="datetimeFigureOut">
              <a:rPr lang="sv-SE" smtClean="0"/>
              <a:t>2023-10-20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28AD6-7CE3-48EE-A00F-B7CB8356FC5D}" type="slidenum">
              <a:rPr lang="sv-SE" smtClean="0"/>
              <a:t>‹#›</a:t>
            </a:fld>
            <a:endParaRPr lang="sv-SE"/>
          </a:p>
        </p:txBody>
      </p:sp>
    </p:spTree>
    <p:extLst>
      <p:ext uri="{BB962C8B-B14F-4D97-AF65-F5344CB8AC3E}">
        <p14:creationId xmlns:p14="http://schemas.microsoft.com/office/powerpoint/2010/main" val="185319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25"/>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Lst>
              <a:defRPr sz="1200">
                <a:solidFill>
                  <a:srgbClr val="000000"/>
                </a:solidFill>
                <a:latin typeface="Times New Roman" panose="02020603050405020304" pitchFamily="18" charset="0"/>
              </a:defRPr>
            </a:lvl9pPr>
          </a:lstStyle>
          <a:p>
            <a:pPr>
              <a:spcBef>
                <a:spcPct val="0"/>
              </a:spcBef>
              <a:buClrTx/>
              <a:buFontTx/>
              <a:buNone/>
            </a:pPr>
            <a:fld id="{5B79252C-1AE5-49F2-A79B-F510AD5EEC02}" type="slidenum">
              <a:rPr lang="sv-SE" altLang="sv-SE" smtClean="0"/>
              <a:pPr>
                <a:spcBef>
                  <a:spcPct val="0"/>
                </a:spcBef>
                <a:buClrTx/>
                <a:buFontTx/>
                <a:buNone/>
              </a:pPr>
              <a:t>1</a:t>
            </a:fld>
            <a:endParaRPr lang="sv-SE" altLang="sv-SE"/>
          </a:p>
        </p:txBody>
      </p:sp>
      <p:sp>
        <p:nvSpPr>
          <p:cNvPr id="186371" name="Text Box 1"/>
          <p:cNvSpPr txBox="1">
            <a:spLocks noChangeArrowheads="1"/>
          </p:cNvSpPr>
          <p:nvPr/>
        </p:nvSpPr>
        <p:spPr bwMode="auto">
          <a:xfrm>
            <a:off x="3811588" y="9366250"/>
            <a:ext cx="2898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22" tIns="46431" rIns="89622" bIns="46431"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FC0A842-790F-4294-83D6-496918E760D2}" type="slidenum">
              <a:rPr lang="sv-SE" altLang="sv-SE" baseline="0">
                <a:latin typeface="Arial" panose="020B0604020202020204" pitchFamily="34" charset="0"/>
              </a:rPr>
              <a:pPr algn="r" eaLnBrk="1" hangingPunct="1">
                <a:spcBef>
                  <a:spcPct val="0"/>
                </a:spcBef>
                <a:buClrTx/>
                <a:buFontTx/>
                <a:buNone/>
              </a:pPr>
              <a:t>1</a:t>
            </a:fld>
            <a:endParaRPr lang="sv-SE" altLang="sv-SE" baseline="0">
              <a:latin typeface="Arial" panose="020B0604020202020204" pitchFamily="34" charset="0"/>
            </a:endParaRPr>
          </a:p>
        </p:txBody>
      </p:sp>
      <p:sp>
        <p:nvSpPr>
          <p:cNvPr id="186372" name="Rectangle 2"/>
          <p:cNvSpPr>
            <a:spLocks noGrp="1" noRot="1" noChangeAspect="1" noChangeArrowheads="1" noTextEdit="1"/>
          </p:cNvSpPr>
          <p:nvPr>
            <p:ph type="sldImg"/>
          </p:nvPr>
        </p:nvSpPr>
        <p:spPr>
          <a:xfrm>
            <a:off x="901700" y="739775"/>
            <a:ext cx="4932363" cy="3698875"/>
          </a:xfrm>
          <a:ln/>
        </p:spPr>
      </p:sp>
      <p:sp>
        <p:nvSpPr>
          <p:cNvPr id="203781" name="Text Box 3"/>
          <p:cNvSpPr>
            <a:spLocks noGrp="1" noChangeArrowheads="1"/>
          </p:cNvSpPr>
          <p:nvPr>
            <p:ph type="body" idx="1"/>
          </p:nvPr>
        </p:nvSpPr>
        <p:spPr>
          <a:xfrm>
            <a:off x="673100" y="4686300"/>
            <a:ext cx="5384800" cy="74374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Östersunds kommun är länets största arbetsgivare. Våra stora förvaltningar är större än de flesta företag i länet. </a:t>
            </a:r>
            <a:r>
              <a:rPr lang="sv-SE" dirty="0"/>
              <a:t>Kommunen omsätter cirka 4 miljarder kronor</a:t>
            </a:r>
            <a:r>
              <a:rPr lang="sv-SE" altLang="sv-SE" sz="1100" dirty="0">
                <a:latin typeface="Arial" pitchFamily="34" charset="0"/>
              </a:rPr>
              <a:t> och </a:t>
            </a:r>
            <a:r>
              <a:rPr lang="sv-SE" dirty="0"/>
              <a:t>har cirka 5 000 anställda</a:t>
            </a:r>
            <a:r>
              <a:rPr lang="sv-SE" altLang="sv-SE" sz="1100" dirty="0">
                <a:latin typeface="Arial" pitchFamily="34" charset="0"/>
              </a:rPr>
              <a:t>.</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Kommunen har fyra roller:</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samhällsbyggare</a:t>
            </a:r>
            <a:r>
              <a:rPr lang="sv-SE" altLang="sv-SE" sz="1100" dirty="0">
                <a:latin typeface="Arial" pitchFamily="34" charset="0"/>
              </a:rPr>
              <a:t> innebär att kommunen har som uppgift att vara koordinator och pådrivare för lokal och regional utveckling. I det ingår att verka för partnerskap med till exempel det lokala näringslivet, universitetet och den ideella sektorn. </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Rollen som god </a:t>
            </a:r>
            <a:r>
              <a:rPr lang="sv-SE" altLang="sv-SE" sz="1100" b="1" dirty="0">
                <a:latin typeface="Arial" pitchFamily="34" charset="0"/>
              </a:rPr>
              <a:t>arbetsgivare</a:t>
            </a:r>
            <a:r>
              <a:rPr lang="sv-SE" altLang="sv-SE" sz="1100" dirty="0">
                <a:latin typeface="Arial" pitchFamily="34" charset="0"/>
              </a:rPr>
              <a:t> innebär att kommunen strävar efter att vara en attraktiv arbetsgivare där medarbetarna trivs och upplever arbetsuppgifterna som meningsfulla.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Rollen som </a:t>
            </a:r>
            <a:r>
              <a:rPr lang="sv-SE" altLang="sv-SE" sz="1100" b="1" dirty="0">
                <a:latin typeface="Arial" pitchFamily="34" charset="0"/>
              </a:rPr>
              <a:t>myndighet</a:t>
            </a:r>
            <a:r>
              <a:rPr lang="sv-SE" altLang="sv-SE" sz="1100" dirty="0">
                <a:latin typeface="Arial" pitchFamily="34" charset="0"/>
              </a:rPr>
              <a:t> har kommunen till exempel vid tillståndsgivning och kontroll. Men också genom sitt ansvar för medborgarnas försörjning, till exempel vid arbetslöshet och social utslagning.</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br>
              <a:rPr lang="sv-SE" altLang="sv-SE" sz="1100" dirty="0">
                <a:latin typeface="Arial" pitchFamily="34" charset="0"/>
              </a:rPr>
            </a:br>
            <a:r>
              <a:rPr lang="sv-SE" altLang="sv-SE" sz="1100" dirty="0">
                <a:latin typeface="Arial" pitchFamily="34" charset="0"/>
              </a:rPr>
              <a:t>Den mest omfattande rollen för kommunen är ändå den som </a:t>
            </a:r>
            <a:r>
              <a:rPr lang="sv-SE" altLang="sv-SE" sz="1100" b="1" dirty="0">
                <a:latin typeface="Arial" pitchFamily="34" charset="0"/>
              </a:rPr>
              <a:t>leverantör av god kommunal service</a:t>
            </a:r>
            <a:r>
              <a:rPr lang="sv-SE" altLang="sv-SE" sz="1100" dirty="0">
                <a:latin typeface="Arial" pitchFamily="34" charset="0"/>
              </a:rPr>
              <a:t>. Till exempel bra barnomsorg, skola, omsorg om de äldre och människor med behov av stöd.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Ett rikt kultur- och fritidsutbud, hög kvalitet på luft och vatten, goda förutsättningar för ett attraktivt boende, goda kommunikationer och en attraktiv samhällsmiljö.</a:t>
            </a:r>
            <a:br>
              <a:rPr lang="sv-SE" altLang="sv-SE" sz="1100" dirty="0">
                <a:latin typeface="Arial" pitchFamily="34" charset="0"/>
              </a:rPr>
            </a:br>
            <a:br>
              <a:rPr lang="sv-SE" altLang="sv-SE" sz="1100" dirty="0">
                <a:latin typeface="Arial" pitchFamily="34" charset="0"/>
              </a:rPr>
            </a:br>
            <a:r>
              <a:rPr lang="sv-SE" altLang="sv-SE" sz="1100" dirty="0">
                <a:latin typeface="Arial" pitchFamily="34" charset="0"/>
              </a:rPr>
              <a:t>Kommunen som organisation bedrivs både i förvaltnings- och bolagsform. Kommundirektör är </a:t>
            </a:r>
            <a:r>
              <a:rPr lang="sv-SE" altLang="sv-SE" sz="1100" dirty="0">
                <a:latin typeface="Times New Roman" pitchFamily="18" charset="0"/>
              </a:rPr>
              <a:t>Anders Wennerberg</a:t>
            </a:r>
            <a:r>
              <a:rPr lang="sv-SE" altLang="sv-SE" sz="1050" dirty="0">
                <a:latin typeface="Arial" pitchFamily="34" charset="0"/>
              </a:rPr>
              <a:t>.</a:t>
            </a: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Foto: Sverker Berggren, Område Kommunikation, Östersunds kommun</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altLang="sv-SE" sz="1100" dirty="0">
              <a:latin typeface="Arial" pitchFamily="34" charset="0"/>
            </a:endParaRP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ltLang="sv-SE" sz="1100" dirty="0">
                <a:latin typeface="Arial" pitchFamily="34" charset="0"/>
              </a:rPr>
              <a:t>Uppdaterad: 2016-12-01 Faktaansvarig: http://www.ostersund.se/kommun-och-politik/kommunfakta.html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1" name="Rubrik 10"/>
          <p:cNvSpPr>
            <a:spLocks noGrp="1"/>
          </p:cNvSpPr>
          <p:nvPr>
            <p:ph type="title"/>
          </p:nvPr>
        </p:nvSpPr>
        <p:spPr>
          <a:xfrm>
            <a:off x="1547664" y="836712"/>
            <a:ext cx="6552729" cy="818257"/>
          </a:xfrm>
        </p:spPr>
        <p:txBody>
          <a:bodyPr/>
          <a:lstStyle/>
          <a:p>
            <a:r>
              <a:rPr lang="sv-SE"/>
              <a:t>Klicka här för att ändra mall för rubrikformat</a:t>
            </a:r>
            <a:endParaRPr lang="sv-SE" dirty="0"/>
          </a:p>
        </p:txBody>
      </p:sp>
      <p:sp>
        <p:nvSpPr>
          <p:cNvPr id="12" name="Platshållare för datum 11"/>
          <p:cNvSpPr>
            <a:spLocks noGrp="1"/>
          </p:cNvSpPr>
          <p:nvPr>
            <p:ph type="dt" sz="half" idx="10"/>
          </p:nvPr>
        </p:nvSpPr>
        <p:spPr/>
        <p:txBody>
          <a:bodyPr/>
          <a:lstStyle/>
          <a:p>
            <a:fld id="{EF0B4856-FC13-4E4B-8F32-84FDA82BA33E}" type="datetimeFigureOut">
              <a:rPr lang="sv-SE" smtClean="0"/>
              <a:t>2023-10-20</a:t>
            </a:fld>
            <a:endParaRPr lang="sv-SE"/>
          </a:p>
        </p:txBody>
      </p:sp>
      <p:sp>
        <p:nvSpPr>
          <p:cNvPr id="13" name="Platshållare för sidfot 12"/>
          <p:cNvSpPr>
            <a:spLocks noGrp="1"/>
          </p:cNvSpPr>
          <p:nvPr>
            <p:ph type="ftr" sz="quarter" idx="11"/>
          </p:nvPr>
        </p:nvSpPr>
        <p:spPr/>
        <p:txBody>
          <a:bodyPr/>
          <a:lstStyle/>
          <a:p>
            <a:endParaRPr lang="sv-SE"/>
          </a:p>
        </p:txBody>
      </p:sp>
      <p:sp>
        <p:nvSpPr>
          <p:cNvPr id="14" name="Platshållare för bildnummer 13"/>
          <p:cNvSpPr>
            <a:spLocks noGrp="1"/>
          </p:cNvSpPr>
          <p:nvPr>
            <p:ph type="sldNum" sz="quarter" idx="12"/>
          </p:nvPr>
        </p:nvSpPr>
        <p:spPr/>
        <p:txBody>
          <a:bodyPr/>
          <a:lstStyle/>
          <a:p>
            <a:fld id="{1F623111-C2C1-4DAD-AA42-DFB89DCC3E5B}" type="slidenum">
              <a:rPr lang="sv-SE" smtClean="0"/>
              <a:t>‹#›</a:t>
            </a:fld>
            <a:endParaRPr lang="sv-SE"/>
          </a:p>
        </p:txBody>
      </p:sp>
      <p:sp>
        <p:nvSpPr>
          <p:cNvPr id="24" name="Platshållare för text 23"/>
          <p:cNvSpPr>
            <a:spLocks noGrp="1"/>
          </p:cNvSpPr>
          <p:nvPr>
            <p:ph type="body" sz="quarter" idx="13"/>
          </p:nvPr>
        </p:nvSpPr>
        <p:spPr>
          <a:xfrm>
            <a:off x="1547665" y="1772817"/>
            <a:ext cx="6552728" cy="3240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6" name="Picture 8" descr="Stående bård  SV 2012-06-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33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7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0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sida">
    <p:spTree>
      <p:nvGrpSpPr>
        <p:cNvPr id="1" name=""/>
        <p:cNvGrpSpPr/>
        <p:nvPr/>
      </p:nvGrpSpPr>
      <p:grpSpPr>
        <a:xfrm>
          <a:off x="0" y="0"/>
          <a:ext cx="0" cy="0"/>
          <a:chOff x="0" y="0"/>
          <a:chExt cx="0" cy="0"/>
        </a:xfrm>
      </p:grpSpPr>
      <p:sp>
        <p:nvSpPr>
          <p:cNvPr id="13" name="Platshållare för text 1">
            <a:extLst>
              <a:ext uri="{FF2B5EF4-FFF2-40B4-BE49-F238E27FC236}">
                <a16:creationId xmlns:a16="http://schemas.microsoft.com/office/drawing/2014/main" id="{480D7CC3-71C7-4596-80D1-C220BFFC2805}"/>
              </a:ext>
            </a:extLst>
          </p:cNvPr>
          <p:cNvSpPr>
            <a:spLocks noGrp="1"/>
          </p:cNvSpPr>
          <p:nvPr>
            <p:ph type="body" sz="quarter" idx="14" hasCustomPrompt="1"/>
          </p:nvPr>
        </p:nvSpPr>
        <p:spPr>
          <a:xfrm>
            <a:off x="420291" y="1439864"/>
            <a:ext cx="6426212" cy="4918075"/>
          </a:xfrm>
        </p:spPr>
        <p:txBody>
          <a:bodyPr/>
          <a:lstStyle/>
          <a:p>
            <a:pPr lvl="0"/>
            <a:r>
              <a:rPr lang="sv-SE" dirty="0"/>
              <a:t>Skriv text här</a:t>
            </a:r>
          </a:p>
        </p:txBody>
      </p:sp>
      <p:sp>
        <p:nvSpPr>
          <p:cNvPr id="2" name="Rubrik">
            <a:extLst>
              <a:ext uri="{FF2B5EF4-FFF2-40B4-BE49-F238E27FC236}">
                <a16:creationId xmlns:a16="http://schemas.microsoft.com/office/drawing/2014/main" id="{CBC38522-2BDD-4CCB-B2AB-20D0FD6E3B71}"/>
              </a:ext>
            </a:extLst>
          </p:cNvPr>
          <p:cNvSpPr>
            <a:spLocks noGrp="1"/>
          </p:cNvSpPr>
          <p:nvPr>
            <p:ph type="title"/>
          </p:nvPr>
        </p:nvSpPr>
        <p:spPr>
          <a:xfrm>
            <a:off x="419904" y="499405"/>
            <a:ext cx="6426212" cy="567431"/>
          </a:xfrm>
        </p:spPr>
        <p:txBody>
          <a:bodyPr/>
          <a:lstStyle/>
          <a:p>
            <a:r>
              <a:rPr lang="sv-SE"/>
              <a:t>Klicka här för att ändra mall för rubrikformat</a:t>
            </a:r>
            <a:endParaRPr lang="sv-SE" dirty="0"/>
          </a:p>
        </p:txBody>
      </p:sp>
      <p:grpSp>
        <p:nvGrpSpPr>
          <p:cNvPr id="3" name="Grupp 2">
            <a:extLst>
              <a:ext uri="{FF2B5EF4-FFF2-40B4-BE49-F238E27FC236}">
                <a16:creationId xmlns:a16="http://schemas.microsoft.com/office/drawing/2014/main" id="{619EAF69-5CC1-A1F4-7E46-BAE47A2AEFD7}"/>
              </a:ext>
            </a:extLst>
          </p:cNvPr>
          <p:cNvGrpSpPr/>
          <p:nvPr userDrawn="1"/>
        </p:nvGrpSpPr>
        <p:grpSpPr>
          <a:xfrm>
            <a:off x="7117125" y="1"/>
            <a:ext cx="1757594" cy="741045"/>
            <a:chOff x="9489499" y="0"/>
            <a:chExt cx="2343459" cy="741045"/>
          </a:xfrm>
        </p:grpSpPr>
        <p:sp>
          <p:nvSpPr>
            <p:cNvPr id="4" name="Platta">
              <a:extLst>
                <a:ext uri="{FF2B5EF4-FFF2-40B4-BE49-F238E27FC236}">
                  <a16:creationId xmlns:a16="http://schemas.microsoft.com/office/drawing/2014/main" id="{773AA324-6B6E-876E-1103-E3447F1C7309}"/>
                </a:ext>
              </a:extLst>
            </p:cNvPr>
            <p:cNvSpPr/>
            <p:nvPr/>
          </p:nvSpPr>
          <p:spPr>
            <a:xfrm>
              <a:off x="9489499" y="0"/>
              <a:ext cx="2343459" cy="74104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solidFill>
                  <a:srgbClr val="3C3C3C"/>
                </a:solidFill>
              </a:endParaRPr>
            </a:p>
          </p:txBody>
        </p:sp>
        <p:pic>
          <p:nvPicPr>
            <p:cNvPr id="5" name="Bildobjekt 4">
              <a:extLst>
                <a:ext uri="{FF2B5EF4-FFF2-40B4-BE49-F238E27FC236}">
                  <a16:creationId xmlns:a16="http://schemas.microsoft.com/office/drawing/2014/main" id="{AA96EC6F-3F7B-F1B3-F0DF-63129C0E63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640798" y="104472"/>
              <a:ext cx="2056101" cy="496891"/>
            </a:xfrm>
            <a:prstGeom prst="rect">
              <a:avLst/>
            </a:prstGeom>
          </p:spPr>
        </p:pic>
      </p:grpSp>
    </p:spTree>
    <p:extLst>
      <p:ext uri="{BB962C8B-B14F-4D97-AF65-F5344CB8AC3E}">
        <p14:creationId xmlns:p14="http://schemas.microsoft.com/office/powerpoint/2010/main" val="39429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B4856-FC13-4E4B-8F32-84FDA82BA33E}" type="datetimeFigureOut">
              <a:rPr lang="sv-SE" smtClean="0"/>
              <a:t>2023-10-20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23111-C2C1-4DAD-AA42-DFB89DCC3E5B}" type="slidenum">
              <a:rPr lang="sv-SE" smtClean="0"/>
              <a:t>‹#›</a:t>
            </a:fld>
            <a:endParaRPr lang="sv-SE"/>
          </a:p>
        </p:txBody>
      </p:sp>
    </p:spTree>
    <p:extLst>
      <p:ext uri="{BB962C8B-B14F-4D97-AF65-F5344CB8AC3E}">
        <p14:creationId xmlns:p14="http://schemas.microsoft.com/office/powerpoint/2010/main" val="153888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spcBef>
          <a:spcPct val="0"/>
        </a:spcBef>
        <a:buNone/>
        <a:defRPr sz="2800" b="1" kern="1200">
          <a:solidFill>
            <a:srgbClr val="00339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customXml" Target="../ink/ink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stersund.se/provisum" TargetMode="Externa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hyperlink" Target="http://www.ostersund.se/provisum" TargetMode="External"/><Relationship Id="rId2" Type="http://schemas.openxmlformats.org/officeDocument/2006/relationships/hyperlink" Target="http://www.ostersund.se/overformyndare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eservice.ostersund.se/oversikt/getflowform/790/209" TargetMode="External"/><Relationship Id="rId7" Type="http://schemas.openxmlformats.org/officeDocument/2006/relationships/image" Target="../media/image8.png"/><Relationship Id="rId2" Type="http://schemas.openxmlformats.org/officeDocument/2006/relationships/hyperlink" Target="https://eservice.ostersund.se/oversikt/getflowform/395/227" TargetMode="External"/><Relationship Id="rId1" Type="http://schemas.openxmlformats.org/officeDocument/2006/relationships/slideLayout" Target="../slideLayouts/slideLayout3.xml"/><Relationship Id="rId6" Type="http://schemas.openxmlformats.org/officeDocument/2006/relationships/hyperlink" Target="http://www.ostersund.se/overformyndaren" TargetMode="External"/><Relationship Id="rId5" Type="http://schemas.openxmlformats.org/officeDocument/2006/relationships/hyperlink" Target="https://eservice.ostersund.se/oversikt/getflowform/395/231" TargetMode="External"/><Relationship Id="rId4" Type="http://schemas.openxmlformats.org/officeDocument/2006/relationships/hyperlink" Target="https://eservice.ostersund.se/oversikt/getflowform/395/229"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eservice.ostersund.se/oversikt/getflowform/395/33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3">
            <a:extLst>
              <a:ext uri="{28A0092B-C50C-407E-A947-70E740481C1C}">
                <a14:useLocalDpi xmlns:a14="http://schemas.microsoft.com/office/drawing/2010/main" val="0"/>
              </a:ext>
            </a:extLst>
          </a:blip>
          <a:srcRect r="3943"/>
          <a:stretch>
            <a:fillRect/>
          </a:stretch>
        </p:blipFill>
        <p:spPr bwMode="auto">
          <a:xfrm>
            <a:off x="-20508" y="32850"/>
            <a:ext cx="9145014"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85347" name="Grupp 14"/>
          <p:cNvGrpSpPr>
            <a:grpSpLocks/>
          </p:cNvGrpSpPr>
          <p:nvPr/>
        </p:nvGrpSpPr>
        <p:grpSpPr bwMode="auto">
          <a:xfrm>
            <a:off x="0" y="4953457"/>
            <a:ext cx="9144000" cy="2104220"/>
            <a:chOff x="448020" y="4821956"/>
            <a:chExt cx="9380564" cy="2057400"/>
          </a:xfrm>
        </p:grpSpPr>
        <p:grpSp>
          <p:nvGrpSpPr>
            <p:cNvPr id="185348" name="Grupp 15"/>
            <p:cNvGrpSpPr>
              <a:grpSpLocks/>
            </p:cNvGrpSpPr>
            <p:nvPr/>
          </p:nvGrpSpPr>
          <p:grpSpPr bwMode="auto">
            <a:xfrm>
              <a:off x="448020" y="4821956"/>
              <a:ext cx="8820140" cy="2057400"/>
              <a:chOff x="448020" y="4821956"/>
              <a:chExt cx="8820140" cy="2057400"/>
            </a:xfrm>
          </p:grpSpPr>
          <p:sp>
            <p:nvSpPr>
              <p:cNvPr id="185350" name="Rektangel 17"/>
              <p:cNvSpPr>
                <a:spLocks noChangeArrowheads="1"/>
              </p:cNvSpPr>
              <p:nvPr/>
            </p:nvSpPr>
            <p:spPr bwMode="auto">
              <a:xfrm>
                <a:off x="448020" y="4821956"/>
                <a:ext cx="8820140" cy="2057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hangingPunct="1">
                  <a:buClr>
                    <a:srgbClr val="000000"/>
                  </a:buClr>
                  <a:buSzPct val="100000"/>
                  <a:buFont typeface="Times New Roman" panose="02020603050405020304" pitchFamily="18" charset="0"/>
                  <a:buNone/>
                </a:pPr>
                <a:endParaRPr lang="sv-SE" altLang="sv-SE" baseline="0"/>
              </a:p>
            </p:txBody>
          </p:sp>
          <p:sp>
            <p:nvSpPr>
              <p:cNvPr id="185351" name="Text Box 4"/>
              <p:cNvSpPr txBox="1">
                <a:spLocks noChangeArrowheads="1"/>
              </p:cNvSpPr>
              <p:nvPr/>
            </p:nvSpPr>
            <p:spPr bwMode="auto">
              <a:xfrm>
                <a:off x="1692275" y="5661025"/>
                <a:ext cx="712819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85750" indent="-285750">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Char char="•"/>
                </a:pPr>
                <a:endParaRPr lang="sv-SE" altLang="sv-SE" baseline="0">
                  <a:solidFill>
                    <a:srgbClr val="000000"/>
                  </a:solidFill>
                </a:endParaRPr>
              </a:p>
            </p:txBody>
          </p:sp>
          <p:sp>
            <p:nvSpPr>
              <p:cNvPr id="185352" name="Rubrik 1"/>
              <p:cNvSpPr txBox="1">
                <a:spLocks/>
              </p:cNvSpPr>
              <p:nvPr/>
            </p:nvSpPr>
            <p:spPr bwMode="auto">
              <a:xfrm>
                <a:off x="1817028" y="4867734"/>
                <a:ext cx="7200800" cy="45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spcBef>
                    <a:spcPct val="0"/>
                  </a:spcBef>
                </a:pPr>
                <a:r>
                  <a:rPr lang="sv-SE" altLang="sv-SE" sz="2000" b="1" dirty="0">
                    <a:solidFill>
                      <a:srgbClr val="002060"/>
                    </a:solidFill>
                  </a:rPr>
                  <a:t>Gemensam Överförmyndarnämnd</a:t>
                </a:r>
                <a:endParaRPr lang="sv-SE" altLang="sv-SE" sz="2000" b="1" baseline="0" dirty="0">
                  <a:solidFill>
                    <a:srgbClr val="002060"/>
                  </a:solidFill>
                </a:endParaRPr>
              </a:p>
            </p:txBody>
          </p:sp>
        </p:grpSp>
        <p:sp>
          <p:nvSpPr>
            <p:cNvPr id="185349" name="Platshållare för text 3"/>
            <p:cNvSpPr txBox="1">
              <a:spLocks/>
            </p:cNvSpPr>
            <p:nvPr/>
          </p:nvSpPr>
          <p:spPr bwMode="auto">
            <a:xfrm>
              <a:off x="1619672" y="5369767"/>
              <a:ext cx="8208912" cy="122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ts val="450"/>
                </a:spcBef>
                <a:buClr>
                  <a:srgbClr val="000000"/>
                </a:buClr>
                <a:buSzPct val="100000"/>
                <a:buFont typeface="Times New Roman" panose="02020603050405020304" pitchFamily="18" charset="0"/>
                <a:defRPr>
                  <a:solidFill>
                    <a:srgbClr val="003367"/>
                  </a:solidFill>
                  <a:latin typeface="Arial" panose="020B0604020202020204" pitchFamily="34" charset="0"/>
                </a:defRPr>
              </a:lvl1pPr>
              <a:lvl2pPr marL="457200">
                <a:spcBef>
                  <a:spcPts val="400"/>
                </a:spcBef>
                <a:buClr>
                  <a:srgbClr val="000000"/>
                </a:buClr>
                <a:buSzPct val="100000"/>
                <a:buFont typeface="Times New Roman" panose="02020603050405020304" pitchFamily="18" charset="0"/>
                <a:defRPr sz="1600">
                  <a:solidFill>
                    <a:srgbClr val="003367"/>
                  </a:solidFill>
                  <a:latin typeface="Arial" panose="020B0604020202020204" pitchFamily="34" charset="0"/>
                </a:defRPr>
              </a:lvl2pPr>
              <a:lvl3pPr marL="914400">
                <a:spcBef>
                  <a:spcPts val="350"/>
                </a:spcBef>
                <a:buClr>
                  <a:srgbClr val="000000"/>
                </a:buClr>
                <a:buSzPct val="100000"/>
                <a:buFont typeface="Times New Roman" panose="02020603050405020304" pitchFamily="18" charset="0"/>
                <a:defRPr sz="1400">
                  <a:solidFill>
                    <a:srgbClr val="003367"/>
                  </a:solidFill>
                  <a:latin typeface="Arial" panose="020B0604020202020204" pitchFamily="34" charset="0"/>
                </a:defRPr>
              </a:lvl3pPr>
              <a:lvl4pPr marL="137160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defRPr>
              </a:lvl4pPr>
              <a:lvl5pPr marL="1828800">
                <a:spcBef>
                  <a:spcPts val="250"/>
                </a:spcBef>
                <a:buClr>
                  <a:srgbClr val="000000"/>
                </a:buClr>
                <a:buSzPct val="100000"/>
                <a:buFont typeface="Times New Roman" panose="02020603050405020304" pitchFamily="18" charset="0"/>
                <a:defRPr sz="1000">
                  <a:solidFill>
                    <a:srgbClr val="000000"/>
                  </a:solidFill>
                  <a:latin typeface="Arial" panose="020B0604020202020204" pitchFamily="34" charset="0"/>
                </a:defRPr>
              </a:lvl5pPr>
              <a:lvl6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6pPr>
              <a:lvl7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7pPr>
              <a:lvl8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8pPr>
              <a:lvl9pPr indent="-228600" defTabSz="449263" eaLnBrk="0" fontAlgn="base" hangingPunct="0">
                <a:spcBef>
                  <a:spcPts val="250"/>
                </a:spcBef>
                <a:spcAft>
                  <a:spcPct val="0"/>
                </a:spcAft>
                <a:buClr>
                  <a:srgbClr val="000000"/>
                </a:buClr>
                <a:buSzPct val="100000"/>
                <a:buFont typeface="Times New Roman" panose="02020603050405020304" pitchFamily="18" charset="0"/>
                <a:defRPr sz="1000">
                  <a:solidFill>
                    <a:srgbClr val="000000"/>
                  </a:solidFill>
                  <a:latin typeface="Arial" panose="020B0604020202020204" pitchFamily="34" charset="0"/>
                </a:defRPr>
              </a:lvl9pPr>
            </a:lstStyle>
            <a:p>
              <a:pPr eaLnBrk="1" hangingPunct="1">
                <a:buFont typeface="Arial" panose="020B0604020202020204" pitchFamily="34" charset="0"/>
                <a:buChar char="•"/>
              </a:pPr>
              <a:r>
                <a:rPr lang="sv-SE" altLang="sv-SE" dirty="0">
                  <a:solidFill>
                    <a:srgbClr val="002060"/>
                  </a:solidFill>
                </a:rPr>
                <a:t>From 1 jan 2023 har vi gemensam överförmyndarnämnd med Åre, Krokom, Ragunda, och Östersunds kommuner</a:t>
              </a:r>
            </a:p>
            <a:p>
              <a:pPr>
                <a:buFont typeface="Arial" panose="020B0604020202020204" pitchFamily="34" charset="0"/>
                <a:buChar char="•"/>
              </a:pPr>
              <a:r>
                <a:rPr lang="sv-SE" altLang="sv-SE" baseline="0" dirty="0">
                  <a:solidFill>
                    <a:srgbClr val="002060"/>
                  </a:solidFill>
                </a:rPr>
                <a:t>Överförmyndarkansliet har 12 anställda varav 2,5 granskare</a:t>
              </a:r>
            </a:p>
            <a:p>
              <a:pPr eaLnBrk="1" hangingPunct="1">
                <a:buFont typeface="Arial" panose="020B0604020202020204" pitchFamily="34" charset="0"/>
                <a:buChar char="•"/>
              </a:pPr>
              <a:endParaRPr lang="sv-SE" altLang="sv-SE" dirty="0">
                <a:solidFill>
                  <a:srgbClr val="002060"/>
                </a:solidFill>
              </a:endParaRPr>
            </a:p>
            <a:p>
              <a:pPr marL="0" indent="0" eaLnBrk="1" hangingPunct="1"/>
              <a:endParaRPr lang="sv-SE" altLang="sv-SE" baseline="0" dirty="0">
                <a:solidFill>
                  <a:srgbClr val="002060"/>
                </a:solidFill>
              </a:endParaRPr>
            </a:p>
          </p:txBody>
        </p:sp>
      </p:grpSp>
      <p:sp>
        <p:nvSpPr>
          <p:cNvPr id="2" name="textruta 1">
            <a:extLst>
              <a:ext uri="{FF2B5EF4-FFF2-40B4-BE49-F238E27FC236}">
                <a16:creationId xmlns:a16="http://schemas.microsoft.com/office/drawing/2014/main" id="{7797CECA-FD8A-458F-9824-C692A7C59E8D}"/>
              </a:ext>
            </a:extLst>
          </p:cNvPr>
          <p:cNvSpPr txBox="1"/>
          <p:nvPr/>
        </p:nvSpPr>
        <p:spPr>
          <a:xfrm>
            <a:off x="7750469" y="6507648"/>
            <a:ext cx="1836024" cy="369332"/>
          </a:xfrm>
          <a:prstGeom prst="rect">
            <a:avLst/>
          </a:prstGeom>
          <a:noFill/>
        </p:spPr>
        <p:txBody>
          <a:bodyPr wrap="square" rtlCol="0">
            <a:spAutoFit/>
          </a:bodyPr>
          <a:lstStyle/>
          <a:p>
            <a:r>
              <a:rPr lang="sv-SE" dirty="0" err="1"/>
              <a:t>Ver</a:t>
            </a:r>
            <a:r>
              <a:rPr lang="sv-SE" dirty="0"/>
              <a:t> 1. 2023</a:t>
            </a:r>
          </a:p>
        </p:txBody>
      </p:sp>
      <p:pic>
        <p:nvPicPr>
          <p:cNvPr id="4" name="Bildobjekt 3">
            <a:extLst>
              <a:ext uri="{FF2B5EF4-FFF2-40B4-BE49-F238E27FC236}">
                <a16:creationId xmlns:a16="http://schemas.microsoft.com/office/drawing/2014/main" id="{AF2A0CED-048E-166D-9DE7-8B6F917ECB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55" y="-95425"/>
            <a:ext cx="9144000" cy="5111265"/>
          </a:xfrm>
          <a:prstGeom prst="rect">
            <a:avLst/>
          </a:prstGeom>
        </p:spPr>
      </p:pic>
      <p:sp>
        <p:nvSpPr>
          <p:cNvPr id="5" name="Rektangel 4">
            <a:extLst>
              <a:ext uri="{FF2B5EF4-FFF2-40B4-BE49-F238E27FC236}">
                <a16:creationId xmlns:a16="http://schemas.microsoft.com/office/drawing/2014/main" id="{4CE91EF0-8A57-A969-40D7-4C23A3B05085}"/>
              </a:ext>
            </a:extLst>
          </p:cNvPr>
          <p:cNvSpPr/>
          <p:nvPr/>
        </p:nvSpPr>
        <p:spPr>
          <a:xfrm>
            <a:off x="314066" y="188640"/>
            <a:ext cx="5626086" cy="830997"/>
          </a:xfrm>
          <a:prstGeom prst="rect">
            <a:avLst/>
          </a:prstGeom>
        </p:spPr>
        <p:txBody>
          <a:bodyPr wrap="square">
            <a:spAutoFit/>
          </a:bodyPr>
          <a:lstStyle/>
          <a:p>
            <a:r>
              <a:rPr lang="sv-SE" sz="2400" dirty="0"/>
              <a:t>Välkommen till utbildning </a:t>
            </a:r>
          </a:p>
          <a:p>
            <a:r>
              <a:rPr lang="sv-SE" sz="2400" dirty="0"/>
              <a:t>Årsräkning pappersblanketter </a:t>
            </a:r>
          </a:p>
        </p:txBody>
      </p:sp>
      <p:pic>
        <p:nvPicPr>
          <p:cNvPr id="3" name="Bildobjekt 2" descr="En bild som visar text&#10;&#10;Automatiskt genererad beskrivning">
            <a:extLst>
              <a:ext uri="{FF2B5EF4-FFF2-40B4-BE49-F238E27FC236}">
                <a16:creationId xmlns:a16="http://schemas.microsoft.com/office/drawing/2014/main" id="{50313855-3DC4-CB1F-A1D8-01262643B074}"/>
              </a:ext>
            </a:extLst>
          </p:cNvPr>
          <p:cNvPicPr>
            <a:picLocks noChangeAspect="1"/>
          </p:cNvPicPr>
          <p:nvPr/>
        </p:nvPicPr>
        <p:blipFill>
          <a:blip r:embed="rId5"/>
          <a:stretch>
            <a:fillRect/>
          </a:stretch>
        </p:blipFill>
        <p:spPr>
          <a:xfrm>
            <a:off x="7308304" y="152803"/>
            <a:ext cx="1749251" cy="4252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863223-734B-228A-7766-92C82E45C83B}"/>
              </a:ext>
            </a:extLst>
          </p:cNvPr>
          <p:cNvSpPr>
            <a:spLocks noGrp="1"/>
          </p:cNvSpPr>
          <p:nvPr>
            <p:ph type="title"/>
          </p:nvPr>
        </p:nvSpPr>
        <p:spPr>
          <a:xfrm>
            <a:off x="420688" y="500063"/>
            <a:ext cx="6426200" cy="566737"/>
          </a:xfrm>
        </p:spPr>
        <p:txBody>
          <a:bodyPr/>
          <a:lstStyle/>
          <a:p>
            <a:r>
              <a:rPr lang="sv-SE" dirty="0"/>
              <a:t>Årsräkning sidan 1 </a:t>
            </a:r>
          </a:p>
        </p:txBody>
      </p:sp>
      <p:pic>
        <p:nvPicPr>
          <p:cNvPr id="3" name="Bildobjekt 2">
            <a:extLst>
              <a:ext uri="{FF2B5EF4-FFF2-40B4-BE49-F238E27FC236}">
                <a16:creationId xmlns:a16="http://schemas.microsoft.com/office/drawing/2014/main" id="{304757D7-0307-4383-D669-FF28926C8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74439"/>
            <a:ext cx="5256584" cy="5661248"/>
          </a:xfrm>
          <a:prstGeom prst="rect">
            <a:avLst/>
          </a:prstGeom>
        </p:spPr>
      </p:pic>
      <p:sp>
        <p:nvSpPr>
          <p:cNvPr id="4" name="Platshållare för text 2">
            <a:extLst>
              <a:ext uri="{FF2B5EF4-FFF2-40B4-BE49-F238E27FC236}">
                <a16:creationId xmlns:a16="http://schemas.microsoft.com/office/drawing/2014/main" id="{2D247DBA-F7DF-14B6-C580-1716CA97584A}"/>
              </a:ext>
            </a:extLst>
          </p:cNvPr>
          <p:cNvSpPr>
            <a:spLocks noGrp="1"/>
          </p:cNvSpPr>
          <p:nvPr>
            <p:ph type="body" sz="quarter" idx="14"/>
          </p:nvPr>
        </p:nvSpPr>
        <p:spPr>
          <a:xfrm>
            <a:off x="5796136" y="1953143"/>
            <a:ext cx="3465922" cy="4918075"/>
          </a:xfrm>
        </p:spPr>
        <p:txBody>
          <a:bodyPr>
            <a:normAutofit/>
          </a:bodyPr>
          <a:lstStyle/>
          <a:p>
            <a:r>
              <a:rPr lang="sv-SE" sz="1900" dirty="0"/>
              <a:t>Ange årsräkning eller sluträkning skriv from-tom</a:t>
            </a:r>
          </a:p>
          <a:p>
            <a:r>
              <a:rPr lang="sv-SE" dirty="0"/>
              <a:t>Beständig skrift ej blyerts</a:t>
            </a:r>
          </a:p>
          <a:p>
            <a:pPr marL="0" indent="0">
              <a:buNone/>
            </a:pPr>
            <a:r>
              <a:rPr lang="sv-SE" dirty="0"/>
              <a:t>     </a:t>
            </a:r>
          </a:p>
          <a:p>
            <a:pPr marL="457200" indent="-457200">
              <a:buFont typeface="+mj-lt"/>
              <a:buAutoNum type="arabicPeriod"/>
            </a:pPr>
            <a:r>
              <a:rPr lang="sv-SE" dirty="0"/>
              <a:t>Namn, adress och personnummer på Huvudman </a:t>
            </a:r>
          </a:p>
          <a:p>
            <a:pPr marL="457200" indent="-457200">
              <a:buFont typeface="+mj-lt"/>
              <a:buAutoNum type="arabicPeriod"/>
            </a:pPr>
            <a:r>
              <a:rPr lang="sv-SE" dirty="0"/>
              <a:t>Namn, adress och personnummer på God Man</a:t>
            </a:r>
          </a:p>
          <a:p>
            <a:pPr marL="457200" indent="-457200">
              <a:buFont typeface="+mj-lt"/>
              <a:buAutoNum type="arabicPeriod"/>
            </a:pPr>
            <a:r>
              <a:rPr lang="sv-SE" u="sng" dirty="0"/>
              <a:t>Underskrift </a:t>
            </a:r>
            <a:r>
              <a:rPr lang="sv-SE" dirty="0"/>
              <a:t>ort och datum namnförtydligande </a:t>
            </a:r>
          </a:p>
        </p:txBody>
      </p:sp>
      <p:sp>
        <p:nvSpPr>
          <p:cNvPr id="6" name="Pil: vänster 5">
            <a:extLst>
              <a:ext uri="{FF2B5EF4-FFF2-40B4-BE49-F238E27FC236}">
                <a16:creationId xmlns:a16="http://schemas.microsoft.com/office/drawing/2014/main" id="{EEDA3803-EE75-8831-3599-CAE646DD763A}"/>
              </a:ext>
            </a:extLst>
          </p:cNvPr>
          <p:cNvSpPr/>
          <p:nvPr/>
        </p:nvSpPr>
        <p:spPr>
          <a:xfrm rot="613634" flipV="1">
            <a:off x="1860080" y="3200839"/>
            <a:ext cx="3930736" cy="1324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43549AB7-A6B6-41BC-7920-305485A31DFA}"/>
              </a:ext>
            </a:extLst>
          </p:cNvPr>
          <p:cNvSpPr/>
          <p:nvPr/>
        </p:nvSpPr>
        <p:spPr>
          <a:xfrm rot="21049983">
            <a:off x="1643117" y="6165548"/>
            <a:ext cx="4140656" cy="1759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2642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5C7ABA-0E5B-FD3A-545E-1B88576FE965}"/>
              </a:ext>
            </a:extLst>
          </p:cNvPr>
          <p:cNvSpPr>
            <a:spLocks noGrp="1"/>
          </p:cNvSpPr>
          <p:nvPr>
            <p:ph type="title"/>
          </p:nvPr>
        </p:nvSpPr>
        <p:spPr>
          <a:xfrm>
            <a:off x="420688" y="500063"/>
            <a:ext cx="6426200" cy="566737"/>
          </a:xfrm>
        </p:spPr>
        <p:txBody>
          <a:bodyPr/>
          <a:lstStyle/>
          <a:p>
            <a:r>
              <a:rPr lang="sv-SE" dirty="0"/>
              <a:t>Årsräkning sid 2 tillgångar</a:t>
            </a:r>
          </a:p>
        </p:txBody>
      </p:sp>
      <p:pic>
        <p:nvPicPr>
          <p:cNvPr id="3" name="Bildobjekt 2">
            <a:extLst>
              <a:ext uri="{FF2B5EF4-FFF2-40B4-BE49-F238E27FC236}">
                <a16:creationId xmlns:a16="http://schemas.microsoft.com/office/drawing/2014/main" id="{5ACF475B-5A3C-70CC-D76B-1ECF60849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439864"/>
            <a:ext cx="5463540" cy="5281470"/>
          </a:xfrm>
          <a:prstGeom prst="rect">
            <a:avLst/>
          </a:prstGeom>
        </p:spPr>
      </p:pic>
      <p:sp>
        <p:nvSpPr>
          <p:cNvPr id="4" name="textruta 3">
            <a:extLst>
              <a:ext uri="{FF2B5EF4-FFF2-40B4-BE49-F238E27FC236}">
                <a16:creationId xmlns:a16="http://schemas.microsoft.com/office/drawing/2014/main" id="{A68C6367-19B9-EE5D-38D3-866FA4871788}"/>
              </a:ext>
            </a:extLst>
          </p:cNvPr>
          <p:cNvSpPr txBox="1"/>
          <p:nvPr/>
        </p:nvSpPr>
        <p:spPr>
          <a:xfrm>
            <a:off x="251520" y="1039971"/>
            <a:ext cx="4793634" cy="369332"/>
          </a:xfrm>
          <a:prstGeom prst="rect">
            <a:avLst/>
          </a:prstGeom>
          <a:noFill/>
        </p:spPr>
        <p:txBody>
          <a:bodyPr wrap="square" rtlCol="0">
            <a:spAutoFit/>
          </a:bodyPr>
          <a:lstStyle/>
          <a:p>
            <a:r>
              <a:rPr lang="sv-SE" b="1" dirty="0"/>
              <a:t>Disponibelt konto / </a:t>
            </a:r>
            <a:r>
              <a:rPr lang="sv-SE" b="1" dirty="0" err="1"/>
              <a:t>godmans</a:t>
            </a:r>
            <a:r>
              <a:rPr lang="sv-SE" b="1" dirty="0"/>
              <a:t> konto         </a:t>
            </a:r>
          </a:p>
        </p:txBody>
      </p:sp>
      <p:sp>
        <p:nvSpPr>
          <p:cNvPr id="6" name="textruta 5">
            <a:extLst>
              <a:ext uri="{FF2B5EF4-FFF2-40B4-BE49-F238E27FC236}">
                <a16:creationId xmlns:a16="http://schemas.microsoft.com/office/drawing/2014/main" id="{D8581303-CECB-F175-6A99-54BF73830470}"/>
              </a:ext>
            </a:extLst>
          </p:cNvPr>
          <p:cNvSpPr txBox="1"/>
          <p:nvPr/>
        </p:nvSpPr>
        <p:spPr>
          <a:xfrm>
            <a:off x="179512" y="2204864"/>
            <a:ext cx="1486327" cy="307777"/>
          </a:xfrm>
          <a:prstGeom prst="rect">
            <a:avLst/>
          </a:prstGeom>
          <a:noFill/>
        </p:spPr>
        <p:txBody>
          <a:bodyPr wrap="square" rtlCol="0">
            <a:spAutoFit/>
          </a:bodyPr>
          <a:lstStyle/>
          <a:p>
            <a:r>
              <a:rPr lang="sv-SE" sz="1400" dirty="0">
                <a:highlight>
                  <a:srgbClr val="FFFF00"/>
                </a:highlight>
              </a:rPr>
              <a:t>Disponibelt konto</a:t>
            </a:r>
          </a:p>
        </p:txBody>
      </p:sp>
      <p:sp>
        <p:nvSpPr>
          <p:cNvPr id="7" name="Platshållare för text 2">
            <a:extLst>
              <a:ext uri="{FF2B5EF4-FFF2-40B4-BE49-F238E27FC236}">
                <a16:creationId xmlns:a16="http://schemas.microsoft.com/office/drawing/2014/main" id="{D9010097-8FBB-A98A-DCB1-EDA3DFE78230}"/>
              </a:ext>
            </a:extLst>
          </p:cNvPr>
          <p:cNvSpPr>
            <a:spLocks noGrp="1"/>
          </p:cNvSpPr>
          <p:nvPr>
            <p:ph type="body" sz="quarter" idx="14"/>
          </p:nvPr>
        </p:nvSpPr>
        <p:spPr>
          <a:xfrm>
            <a:off x="5796136" y="1700808"/>
            <a:ext cx="2922960" cy="4918075"/>
          </a:xfrm>
        </p:spPr>
        <p:txBody>
          <a:bodyPr>
            <a:normAutofit fontScale="92500" lnSpcReduction="20000"/>
          </a:bodyPr>
          <a:lstStyle/>
          <a:p>
            <a:pPr marL="0" indent="0">
              <a:buNone/>
            </a:pPr>
            <a:r>
              <a:rPr lang="sv-SE" dirty="0"/>
              <a:t>4.Alla ingående värden ska vara samma som de utgående värdena enligt förra årets årsräkning sid 3</a:t>
            </a:r>
          </a:p>
          <a:p>
            <a:pPr marL="0" indent="0">
              <a:buNone/>
            </a:pPr>
            <a:r>
              <a:rPr lang="sv-SE" dirty="0"/>
              <a:t> (Vid nytt uppdrag samma som i tillgångsförteckningen)</a:t>
            </a:r>
          </a:p>
          <a:p>
            <a:pPr marL="0" indent="0">
              <a:buNone/>
            </a:pPr>
            <a:r>
              <a:rPr lang="sv-SE" dirty="0"/>
              <a:t> </a:t>
            </a:r>
          </a:p>
          <a:p>
            <a:pPr marL="0" indent="0">
              <a:buNone/>
            </a:pPr>
            <a:r>
              <a:rPr lang="sv-SE" dirty="0"/>
              <a:t>5.Huvudmannens </a:t>
            </a:r>
            <a:r>
              <a:rPr lang="sv-SE" b="1" dirty="0" err="1"/>
              <a:t>fickpengskonton</a:t>
            </a:r>
            <a:r>
              <a:rPr lang="sv-SE" dirty="0"/>
              <a:t> för egna medel anges här och ingår inte i summeringen (A+ B)</a:t>
            </a:r>
          </a:p>
          <a:p>
            <a:pPr marL="0" indent="0">
              <a:buNone/>
            </a:pPr>
            <a:endParaRPr lang="sv-SE" dirty="0"/>
          </a:p>
          <a:p>
            <a:pPr marL="0" indent="0">
              <a:buNone/>
            </a:pPr>
            <a:r>
              <a:rPr lang="sv-SE" dirty="0"/>
              <a:t>6.Här anger du fondinnehav,  aktier och fastighet eller bostadsrätt.</a:t>
            </a:r>
          </a:p>
        </p:txBody>
      </p:sp>
      <p:sp>
        <p:nvSpPr>
          <p:cNvPr id="9" name="textruta 8">
            <a:extLst>
              <a:ext uri="{FF2B5EF4-FFF2-40B4-BE49-F238E27FC236}">
                <a16:creationId xmlns:a16="http://schemas.microsoft.com/office/drawing/2014/main" id="{DAC9CDAC-9DAD-4202-5D9C-7B6C3D4541D2}"/>
              </a:ext>
            </a:extLst>
          </p:cNvPr>
          <p:cNvSpPr txBox="1"/>
          <p:nvPr/>
        </p:nvSpPr>
        <p:spPr>
          <a:xfrm>
            <a:off x="179512" y="4080599"/>
            <a:ext cx="4594194" cy="338554"/>
          </a:xfrm>
          <a:prstGeom prst="rect">
            <a:avLst/>
          </a:prstGeom>
          <a:noFill/>
        </p:spPr>
        <p:txBody>
          <a:bodyPr wrap="square">
            <a:spAutoFit/>
          </a:bodyPr>
          <a:lstStyle/>
          <a:p>
            <a:r>
              <a:rPr lang="sv-SE" sz="1600" dirty="0"/>
              <a:t>Ica, Coop, Ok</a:t>
            </a:r>
          </a:p>
        </p:txBody>
      </p:sp>
      <p:sp>
        <p:nvSpPr>
          <p:cNvPr id="11" name="Pil: vänster 10">
            <a:extLst>
              <a:ext uri="{FF2B5EF4-FFF2-40B4-BE49-F238E27FC236}">
                <a16:creationId xmlns:a16="http://schemas.microsoft.com/office/drawing/2014/main" id="{E4AAF675-D9D5-812C-B741-3D73002B2248}"/>
              </a:ext>
            </a:extLst>
          </p:cNvPr>
          <p:cNvSpPr/>
          <p:nvPr/>
        </p:nvSpPr>
        <p:spPr>
          <a:xfrm>
            <a:off x="1691680" y="4249876"/>
            <a:ext cx="3879364" cy="1347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1450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p:txBody>
          <a:bodyPr/>
          <a:lstStyle/>
          <a:p>
            <a:endParaRPr lang="sv-SE" dirty="0"/>
          </a:p>
        </p:txBody>
      </p:sp>
      <p:sp>
        <p:nvSpPr>
          <p:cNvPr id="2" name="Rubrik 1">
            <a:extLst>
              <a:ext uri="{FF2B5EF4-FFF2-40B4-BE49-F238E27FC236}">
                <a16:creationId xmlns:a16="http://schemas.microsoft.com/office/drawing/2014/main" id="{78B0D4D1-AB30-AB95-ABF4-6F71F32C0888}"/>
              </a:ext>
            </a:extLst>
          </p:cNvPr>
          <p:cNvSpPr>
            <a:spLocks noGrp="1"/>
          </p:cNvSpPr>
          <p:nvPr>
            <p:ph type="title"/>
          </p:nvPr>
        </p:nvSpPr>
        <p:spPr>
          <a:xfrm>
            <a:off x="420688" y="500063"/>
            <a:ext cx="6426200" cy="566737"/>
          </a:xfrm>
        </p:spPr>
        <p:txBody>
          <a:bodyPr/>
          <a:lstStyle/>
          <a:p>
            <a:r>
              <a:rPr lang="sv-SE" dirty="0"/>
              <a:t>Årsräkning sid 2 inkomster</a:t>
            </a:r>
          </a:p>
        </p:txBody>
      </p:sp>
      <p:pic>
        <p:nvPicPr>
          <p:cNvPr id="3" name="Bildobjekt 2">
            <a:extLst>
              <a:ext uri="{FF2B5EF4-FFF2-40B4-BE49-F238E27FC236}">
                <a16:creationId xmlns:a16="http://schemas.microsoft.com/office/drawing/2014/main" id="{62698CA9-6FE8-B536-B816-A37C5A75C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3" y="1268760"/>
            <a:ext cx="5688632" cy="5688632"/>
          </a:xfrm>
          <a:prstGeom prst="rect">
            <a:avLst/>
          </a:prstGeom>
        </p:spPr>
      </p:pic>
      <p:sp>
        <p:nvSpPr>
          <p:cNvPr id="4" name="Platshållare för text 2">
            <a:extLst>
              <a:ext uri="{FF2B5EF4-FFF2-40B4-BE49-F238E27FC236}">
                <a16:creationId xmlns:a16="http://schemas.microsoft.com/office/drawing/2014/main" id="{E808FAB0-E5D5-9935-3ACC-86FB3AF64791}"/>
              </a:ext>
            </a:extLst>
          </p:cNvPr>
          <p:cNvSpPr txBox="1">
            <a:spLocks/>
          </p:cNvSpPr>
          <p:nvPr/>
        </p:nvSpPr>
        <p:spPr>
          <a:xfrm>
            <a:off x="5796136" y="1268760"/>
            <a:ext cx="3455369" cy="5373216"/>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dirty="0"/>
              <a:t>7. Var noga med </a:t>
            </a:r>
            <a:r>
              <a:rPr lang="sv-SE" u="sng" dirty="0"/>
              <a:t>att särskilja skattepliktiga och skattefria inkomster </a:t>
            </a:r>
            <a:r>
              <a:rPr lang="sv-SE" dirty="0"/>
              <a:t>då det har betydelse för vem som ska betala arvodet.</a:t>
            </a:r>
          </a:p>
          <a:p>
            <a:pPr marL="0" indent="0">
              <a:buFont typeface="Arial" panose="020B0604020202020204" pitchFamily="34" charset="0"/>
              <a:buNone/>
            </a:pPr>
            <a:r>
              <a:rPr lang="sv-SE" dirty="0"/>
              <a:t>-Alla </a:t>
            </a:r>
            <a:r>
              <a:rPr lang="sv-SE" b="1" dirty="0"/>
              <a:t>skattepliktiga inkomster anges med bruttobeloppet </a:t>
            </a:r>
            <a:r>
              <a:rPr lang="sv-SE" dirty="0"/>
              <a:t>(inklusive skattebeloppet se </a:t>
            </a:r>
            <a:r>
              <a:rPr lang="sv-SE" dirty="0" err="1"/>
              <a:t>utbetaln-ingsbesked</a:t>
            </a:r>
            <a:r>
              <a:rPr lang="sv-SE" dirty="0"/>
              <a:t>) .</a:t>
            </a:r>
          </a:p>
          <a:p>
            <a:pPr marL="0" indent="0">
              <a:buFont typeface="Arial" panose="020B0604020202020204" pitchFamily="34" charset="0"/>
              <a:buNone/>
            </a:pPr>
            <a:r>
              <a:rPr lang="sv-SE" dirty="0"/>
              <a:t>-</a:t>
            </a:r>
            <a:r>
              <a:rPr lang="sv-SE" b="1" dirty="0"/>
              <a:t>Skattefria inkomster </a:t>
            </a:r>
            <a:r>
              <a:rPr lang="sv-SE" dirty="0"/>
              <a:t>t ex bostadstillägg o merkostnads- ersättning.</a:t>
            </a:r>
          </a:p>
          <a:p>
            <a:pPr marL="0" indent="0">
              <a:buFont typeface="Arial" panose="020B0604020202020204" pitchFamily="34" charset="0"/>
              <a:buNone/>
            </a:pPr>
            <a:r>
              <a:rPr lang="sv-SE" dirty="0"/>
              <a:t>-Viktigt ta med alla övriga insättningar/överföringar.</a:t>
            </a:r>
          </a:p>
          <a:p>
            <a:pPr marL="0" indent="0">
              <a:buFont typeface="Arial" panose="020B0604020202020204" pitchFamily="34" charset="0"/>
              <a:buNone/>
            </a:pPr>
            <a:r>
              <a:rPr lang="sv-SE" dirty="0"/>
              <a:t>-Summera (A + B) </a:t>
            </a:r>
          </a:p>
          <a:p>
            <a:pPr marL="0" indent="0">
              <a:buFont typeface="Arial" panose="020B0604020202020204" pitchFamily="34" charset="0"/>
              <a:buNone/>
            </a:pPr>
            <a:r>
              <a:rPr lang="sv-SE" dirty="0"/>
              <a:t>-Kom ihåg kontantprincipen</a:t>
            </a:r>
          </a:p>
          <a:p>
            <a:pPr marL="0" indent="0">
              <a:buFont typeface="Arial" panose="020B0604020202020204" pitchFamily="34" charset="0"/>
              <a:buNone/>
            </a:pPr>
            <a:r>
              <a:rPr lang="sv-SE" dirty="0"/>
              <a:t>- </a:t>
            </a:r>
            <a:r>
              <a:rPr lang="sv-SE" b="1" dirty="0"/>
              <a:t>Inte tillåtet </a:t>
            </a:r>
            <a:r>
              <a:rPr lang="sv-SE" dirty="0"/>
              <a:t>att ange en </a:t>
            </a:r>
            <a:r>
              <a:rPr lang="sv-SE" b="1" dirty="0"/>
              <a:t>klumpsumma</a:t>
            </a:r>
            <a:r>
              <a:rPr lang="sv-SE" dirty="0"/>
              <a:t> för inkomster.</a:t>
            </a:r>
          </a:p>
        </p:txBody>
      </p:sp>
      <p:sp>
        <p:nvSpPr>
          <p:cNvPr id="6" name="Pil: vänster 5">
            <a:extLst>
              <a:ext uri="{FF2B5EF4-FFF2-40B4-BE49-F238E27FC236}">
                <a16:creationId xmlns:a16="http://schemas.microsoft.com/office/drawing/2014/main" id="{ABE4E94E-1EC4-89E4-43B8-43DA02CF5C10}"/>
              </a:ext>
            </a:extLst>
          </p:cNvPr>
          <p:cNvSpPr/>
          <p:nvPr/>
        </p:nvSpPr>
        <p:spPr>
          <a:xfrm rot="636141">
            <a:off x="1293138" y="2273362"/>
            <a:ext cx="4680520" cy="2401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 6">
            <a:extLst>
              <a:ext uri="{FF2B5EF4-FFF2-40B4-BE49-F238E27FC236}">
                <a16:creationId xmlns:a16="http://schemas.microsoft.com/office/drawing/2014/main" id="{4702BD58-1D8E-1B92-3579-BCC71DB5E4D2}"/>
              </a:ext>
            </a:extLst>
          </p:cNvPr>
          <p:cNvSpPr/>
          <p:nvPr/>
        </p:nvSpPr>
        <p:spPr>
          <a:xfrm rot="185697">
            <a:off x="1001851" y="4535522"/>
            <a:ext cx="4680520" cy="2289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932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p:txBody>
          <a:bodyPr/>
          <a:lstStyle/>
          <a:p>
            <a:endParaRPr lang="sv-SE" dirty="0"/>
          </a:p>
        </p:txBody>
      </p:sp>
      <p:sp>
        <p:nvSpPr>
          <p:cNvPr id="2" name="Rubrik 1">
            <a:extLst>
              <a:ext uri="{FF2B5EF4-FFF2-40B4-BE49-F238E27FC236}">
                <a16:creationId xmlns:a16="http://schemas.microsoft.com/office/drawing/2014/main" id="{3CC8B899-0A33-223D-C8B3-745B0C22A9EA}"/>
              </a:ext>
            </a:extLst>
          </p:cNvPr>
          <p:cNvSpPr>
            <a:spLocks noGrp="1"/>
          </p:cNvSpPr>
          <p:nvPr>
            <p:ph type="title"/>
          </p:nvPr>
        </p:nvSpPr>
        <p:spPr>
          <a:xfrm>
            <a:off x="420688" y="500063"/>
            <a:ext cx="6426200" cy="566737"/>
          </a:xfrm>
        </p:spPr>
        <p:txBody>
          <a:bodyPr>
            <a:normAutofit fontScale="90000"/>
          </a:bodyPr>
          <a:lstStyle/>
          <a:p>
            <a:r>
              <a:rPr lang="sv-SE" dirty="0"/>
              <a:t>Hjälpblankett inkomster se hemsidan</a:t>
            </a:r>
          </a:p>
        </p:txBody>
      </p:sp>
      <p:pic>
        <p:nvPicPr>
          <p:cNvPr id="3" name="Bildobjekt 2">
            <a:extLst>
              <a:ext uri="{FF2B5EF4-FFF2-40B4-BE49-F238E27FC236}">
                <a16:creationId xmlns:a16="http://schemas.microsoft.com/office/drawing/2014/main" id="{80D5464A-2DAC-2102-9B36-091350BD3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980728"/>
            <a:ext cx="9108504" cy="5607109"/>
          </a:xfrm>
          <a:prstGeom prst="rect">
            <a:avLst/>
          </a:prstGeom>
        </p:spPr>
      </p:pic>
      <p:sp>
        <p:nvSpPr>
          <p:cNvPr id="4" name="textruta 3">
            <a:extLst>
              <a:ext uri="{FF2B5EF4-FFF2-40B4-BE49-F238E27FC236}">
                <a16:creationId xmlns:a16="http://schemas.microsoft.com/office/drawing/2014/main" id="{A03730AC-26E0-3AA4-0998-00AA9C96E8BD}"/>
              </a:ext>
            </a:extLst>
          </p:cNvPr>
          <p:cNvSpPr txBox="1"/>
          <p:nvPr/>
        </p:nvSpPr>
        <p:spPr>
          <a:xfrm>
            <a:off x="323528" y="4313374"/>
            <a:ext cx="7488832" cy="646331"/>
          </a:xfrm>
          <a:prstGeom prst="rect">
            <a:avLst/>
          </a:prstGeom>
          <a:noFill/>
        </p:spPr>
        <p:txBody>
          <a:bodyPr wrap="square" rtlCol="0">
            <a:spAutoFit/>
          </a:bodyPr>
          <a:lstStyle/>
          <a:p>
            <a:r>
              <a:rPr lang="sv-SE" b="1" dirty="0"/>
              <a:t>Pensionsutbetalning 12 750 kr är inklusive skatt 3 833 kr per månad se utbetalningsbesked, netto insättning på konto är 8 917 kr </a:t>
            </a:r>
          </a:p>
        </p:txBody>
      </p:sp>
      <p:cxnSp>
        <p:nvCxnSpPr>
          <p:cNvPr id="6" name="Rak pilkoppling 5">
            <a:extLst>
              <a:ext uri="{FF2B5EF4-FFF2-40B4-BE49-F238E27FC236}">
                <a16:creationId xmlns:a16="http://schemas.microsoft.com/office/drawing/2014/main" id="{B60D63BA-4855-1CCB-F7D4-703EE9B0D764}"/>
              </a:ext>
            </a:extLst>
          </p:cNvPr>
          <p:cNvCxnSpPr/>
          <p:nvPr/>
        </p:nvCxnSpPr>
        <p:spPr>
          <a:xfrm flipV="1">
            <a:off x="1043608" y="2780928"/>
            <a:ext cx="792088" cy="1539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B48ABADB-3D41-21F2-3BA6-1BA7D1F823C4}"/>
              </a:ext>
            </a:extLst>
          </p:cNvPr>
          <p:cNvSpPr txBox="1"/>
          <p:nvPr/>
        </p:nvSpPr>
        <p:spPr>
          <a:xfrm>
            <a:off x="7452320" y="1700808"/>
            <a:ext cx="863455" cy="369332"/>
          </a:xfrm>
          <a:prstGeom prst="rect">
            <a:avLst/>
          </a:prstGeom>
          <a:noFill/>
        </p:spPr>
        <p:txBody>
          <a:bodyPr wrap="square" rtlCol="0">
            <a:spAutoFit/>
          </a:bodyPr>
          <a:lstStyle/>
          <a:p>
            <a:r>
              <a:rPr lang="sv-SE" dirty="0">
                <a:highlight>
                  <a:srgbClr val="C0C0C0"/>
                </a:highlight>
              </a:rPr>
              <a:t>2023</a:t>
            </a:r>
          </a:p>
        </p:txBody>
      </p:sp>
      <p:sp>
        <p:nvSpPr>
          <p:cNvPr id="7" name="textruta 6">
            <a:extLst>
              <a:ext uri="{FF2B5EF4-FFF2-40B4-BE49-F238E27FC236}">
                <a16:creationId xmlns:a16="http://schemas.microsoft.com/office/drawing/2014/main" id="{868056F6-709F-6614-B42F-25570D507B88}"/>
              </a:ext>
            </a:extLst>
          </p:cNvPr>
          <p:cNvSpPr txBox="1"/>
          <p:nvPr/>
        </p:nvSpPr>
        <p:spPr>
          <a:xfrm>
            <a:off x="3609633" y="6288222"/>
            <a:ext cx="2160240" cy="369332"/>
          </a:xfrm>
          <a:prstGeom prst="rect">
            <a:avLst/>
          </a:prstGeom>
          <a:noFill/>
        </p:spPr>
        <p:txBody>
          <a:bodyPr wrap="square" rtlCol="0">
            <a:spAutoFit/>
          </a:bodyPr>
          <a:lstStyle/>
          <a:p>
            <a:r>
              <a:rPr lang="sv-SE" sz="1250" dirty="0">
                <a:highlight>
                  <a:srgbClr val="FFFF00"/>
                </a:highlight>
              </a:rPr>
              <a:t>Inkomstuppgift</a:t>
            </a:r>
            <a:r>
              <a:rPr lang="sv-SE" dirty="0">
                <a:highlight>
                  <a:srgbClr val="FFFF00"/>
                </a:highlight>
              </a:rPr>
              <a:t> </a:t>
            </a:r>
          </a:p>
        </p:txBody>
      </p:sp>
    </p:spTree>
    <p:extLst>
      <p:ext uri="{BB962C8B-B14F-4D97-AF65-F5344CB8AC3E}">
        <p14:creationId xmlns:p14="http://schemas.microsoft.com/office/powerpoint/2010/main" val="27865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BA5601-EEF8-6D25-FB85-D6358D5A41B1}"/>
              </a:ext>
            </a:extLst>
          </p:cNvPr>
          <p:cNvSpPr>
            <a:spLocks noGrp="1"/>
          </p:cNvSpPr>
          <p:nvPr>
            <p:ph type="title"/>
          </p:nvPr>
        </p:nvSpPr>
        <p:spPr>
          <a:xfrm>
            <a:off x="420688" y="500063"/>
            <a:ext cx="6426200" cy="566737"/>
          </a:xfrm>
        </p:spPr>
        <p:txBody>
          <a:bodyPr/>
          <a:lstStyle/>
          <a:p>
            <a:r>
              <a:rPr lang="sv-SE" dirty="0"/>
              <a:t>Årsräkning sid 3 utgifter</a:t>
            </a:r>
          </a:p>
        </p:txBody>
      </p:sp>
      <p:pic>
        <p:nvPicPr>
          <p:cNvPr id="4" name="Bildobjekt 3">
            <a:extLst>
              <a:ext uri="{FF2B5EF4-FFF2-40B4-BE49-F238E27FC236}">
                <a16:creationId xmlns:a16="http://schemas.microsoft.com/office/drawing/2014/main" id="{8B60A14C-44ED-EACC-D239-3E11CDEBF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9171"/>
            <a:ext cx="5509120" cy="5589240"/>
          </a:xfrm>
          <a:prstGeom prst="rect">
            <a:avLst/>
          </a:prstGeom>
        </p:spPr>
      </p:pic>
      <p:sp>
        <p:nvSpPr>
          <p:cNvPr id="6" name="Platshållare för text 2">
            <a:extLst>
              <a:ext uri="{FF2B5EF4-FFF2-40B4-BE49-F238E27FC236}">
                <a16:creationId xmlns:a16="http://schemas.microsoft.com/office/drawing/2014/main" id="{C88CF9B6-4A7C-97E0-065B-E5805DBF97AE}"/>
              </a:ext>
            </a:extLst>
          </p:cNvPr>
          <p:cNvSpPr>
            <a:spLocks noGrp="1"/>
          </p:cNvSpPr>
          <p:nvPr>
            <p:ph type="body" sz="quarter" idx="14"/>
          </p:nvPr>
        </p:nvSpPr>
        <p:spPr>
          <a:xfrm>
            <a:off x="5580112" y="1700808"/>
            <a:ext cx="3672408" cy="5040560"/>
          </a:xfrm>
        </p:spPr>
        <p:txBody>
          <a:bodyPr>
            <a:normAutofit fontScale="77500" lnSpcReduction="20000"/>
          </a:bodyPr>
          <a:lstStyle/>
          <a:p>
            <a:pPr marL="0" indent="0">
              <a:buNone/>
            </a:pPr>
            <a:r>
              <a:rPr lang="sv-SE" dirty="0"/>
              <a:t>8. Inkomstskatt se inkomstuppgifter från F-kassa, P-</a:t>
            </a:r>
            <a:r>
              <a:rPr lang="sv-SE" dirty="0" err="1"/>
              <a:t>mynd</a:t>
            </a:r>
            <a:r>
              <a:rPr lang="sv-SE" dirty="0"/>
              <a:t>, KPA AMF etc. slutskattsedel restskatt</a:t>
            </a:r>
          </a:p>
          <a:p>
            <a:pPr marL="0" indent="0">
              <a:buNone/>
            </a:pPr>
            <a:r>
              <a:rPr lang="sv-SE" dirty="0"/>
              <a:t>-Bifoga en hyresavi och en omvårdnads / hemtjänst avi samt slutskattsedel för kvarskatt</a:t>
            </a:r>
          </a:p>
          <a:p>
            <a:pPr marL="0" indent="0">
              <a:buNone/>
            </a:pPr>
            <a:r>
              <a:rPr lang="sv-SE" dirty="0"/>
              <a:t>-Specificera större engångskostnader tex flyttkostnad, möbelinköp.</a:t>
            </a:r>
          </a:p>
          <a:p>
            <a:pPr marL="0" indent="0">
              <a:buNone/>
            </a:pPr>
            <a:r>
              <a:rPr lang="sv-SE" dirty="0"/>
              <a:t>-Arvode som huvudman </a:t>
            </a:r>
            <a:r>
              <a:rPr lang="sv-SE" dirty="0" err="1"/>
              <a:t>betalar.</a:t>
            </a:r>
            <a:r>
              <a:rPr lang="sv-SE" b="1" dirty="0" err="1"/>
              <a:t>OBS</a:t>
            </a:r>
            <a:r>
              <a:rPr lang="sv-SE" b="1" dirty="0"/>
              <a:t>: </a:t>
            </a:r>
            <a:r>
              <a:rPr lang="sv-SE" dirty="0"/>
              <a:t>betala skatt o avgifter till Skatteverket, bifoga kopia </a:t>
            </a:r>
            <a:r>
              <a:rPr lang="sv-SE" dirty="0" err="1"/>
              <a:t>förenkl</a:t>
            </a:r>
            <a:r>
              <a:rPr lang="sv-SE" dirty="0"/>
              <a:t> </a:t>
            </a:r>
            <a:r>
              <a:rPr lang="sv-SE" dirty="0" err="1"/>
              <a:t>arbgiv</a:t>
            </a:r>
            <a:r>
              <a:rPr lang="sv-SE" dirty="0"/>
              <a:t> deklaration</a:t>
            </a:r>
          </a:p>
          <a:p>
            <a:pPr marL="0" indent="0">
              <a:buNone/>
            </a:pPr>
            <a:r>
              <a:rPr lang="sv-SE" dirty="0"/>
              <a:t>-Överföringar till </a:t>
            </a:r>
            <a:r>
              <a:rPr lang="sv-SE" dirty="0" err="1"/>
              <a:t>fickpengskonto</a:t>
            </a:r>
            <a:r>
              <a:rPr lang="sv-SE" dirty="0"/>
              <a:t> är en utgift.</a:t>
            </a:r>
          </a:p>
          <a:p>
            <a:pPr marL="0" indent="0">
              <a:buNone/>
            </a:pPr>
            <a:r>
              <a:rPr lang="sv-SE" dirty="0"/>
              <a:t>-</a:t>
            </a:r>
            <a:r>
              <a:rPr lang="sv-SE" b="1" dirty="0"/>
              <a:t>OBS: (</a:t>
            </a:r>
            <a:r>
              <a:rPr lang="sv-SE" dirty="0"/>
              <a:t>överföringar mellan transaktionskonto och sparkonto som finns under A delen påverkar varken inkomster eller utgifter)</a:t>
            </a:r>
          </a:p>
          <a:p>
            <a:pPr marL="0" indent="0">
              <a:buNone/>
            </a:pPr>
            <a:r>
              <a:rPr lang="sv-SE" dirty="0"/>
              <a:t>-Följ hjälpblankett utgifter eller egen likvärdig sammanställning. </a:t>
            </a:r>
          </a:p>
          <a:p>
            <a:pPr marL="0" indent="0">
              <a:buNone/>
            </a:pPr>
            <a:r>
              <a:rPr lang="sv-SE" dirty="0"/>
              <a:t>-Inte tillåtet med en enda klumpsumma, utgifter ska specificeras.</a:t>
            </a:r>
          </a:p>
        </p:txBody>
      </p:sp>
    </p:spTree>
    <p:extLst>
      <p:ext uri="{BB962C8B-B14F-4D97-AF65-F5344CB8AC3E}">
        <p14:creationId xmlns:p14="http://schemas.microsoft.com/office/powerpoint/2010/main" val="11916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p:txBody>
          <a:bodyPr/>
          <a:lstStyle/>
          <a:p>
            <a:endParaRPr lang="sv-SE" dirty="0"/>
          </a:p>
        </p:txBody>
      </p:sp>
      <p:sp>
        <p:nvSpPr>
          <p:cNvPr id="2" name="Rubrik 1">
            <a:extLst>
              <a:ext uri="{FF2B5EF4-FFF2-40B4-BE49-F238E27FC236}">
                <a16:creationId xmlns:a16="http://schemas.microsoft.com/office/drawing/2014/main" id="{4F7FB9EC-57DF-5BC7-6375-020FD4A7C802}"/>
              </a:ext>
            </a:extLst>
          </p:cNvPr>
          <p:cNvSpPr>
            <a:spLocks noGrp="1"/>
          </p:cNvSpPr>
          <p:nvPr>
            <p:ph type="title"/>
          </p:nvPr>
        </p:nvSpPr>
        <p:spPr>
          <a:xfrm>
            <a:off x="420688" y="500063"/>
            <a:ext cx="6426200" cy="566737"/>
          </a:xfrm>
        </p:spPr>
        <p:txBody>
          <a:bodyPr/>
          <a:lstStyle/>
          <a:p>
            <a:r>
              <a:rPr lang="sv-SE" dirty="0"/>
              <a:t>Hjälpblankett utgifter</a:t>
            </a:r>
          </a:p>
        </p:txBody>
      </p:sp>
      <p:pic>
        <p:nvPicPr>
          <p:cNvPr id="3" name="Bildobjekt 2">
            <a:extLst>
              <a:ext uri="{FF2B5EF4-FFF2-40B4-BE49-F238E27FC236}">
                <a16:creationId xmlns:a16="http://schemas.microsoft.com/office/drawing/2014/main" id="{7DCF3353-1249-FAF5-F793-9C8D7B3BB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44000" cy="5635079"/>
          </a:xfrm>
          <a:prstGeom prst="rect">
            <a:avLst/>
          </a:prstGeom>
        </p:spPr>
      </p:pic>
      <p:sp>
        <p:nvSpPr>
          <p:cNvPr id="4" name="textruta 3">
            <a:extLst>
              <a:ext uri="{FF2B5EF4-FFF2-40B4-BE49-F238E27FC236}">
                <a16:creationId xmlns:a16="http://schemas.microsoft.com/office/drawing/2014/main" id="{D655BCDC-BC05-6DDC-349E-E79015DA6909}"/>
              </a:ext>
            </a:extLst>
          </p:cNvPr>
          <p:cNvSpPr txBox="1"/>
          <p:nvPr/>
        </p:nvSpPr>
        <p:spPr>
          <a:xfrm>
            <a:off x="7524328" y="1772816"/>
            <a:ext cx="863455" cy="369332"/>
          </a:xfrm>
          <a:prstGeom prst="rect">
            <a:avLst/>
          </a:prstGeom>
          <a:noFill/>
        </p:spPr>
        <p:txBody>
          <a:bodyPr wrap="square" rtlCol="0">
            <a:spAutoFit/>
          </a:bodyPr>
          <a:lstStyle/>
          <a:p>
            <a:r>
              <a:rPr lang="sv-SE" dirty="0">
                <a:highlight>
                  <a:srgbClr val="C0C0C0"/>
                </a:highlight>
              </a:rPr>
              <a:t>2023</a:t>
            </a:r>
          </a:p>
        </p:txBody>
      </p:sp>
      <p:sp>
        <p:nvSpPr>
          <p:cNvPr id="10" name="textruta 9">
            <a:extLst>
              <a:ext uri="{FF2B5EF4-FFF2-40B4-BE49-F238E27FC236}">
                <a16:creationId xmlns:a16="http://schemas.microsoft.com/office/drawing/2014/main" id="{CD218B0D-C1EC-3FCF-625D-E342926B3A8A}"/>
              </a:ext>
            </a:extLst>
          </p:cNvPr>
          <p:cNvSpPr txBox="1"/>
          <p:nvPr/>
        </p:nvSpPr>
        <p:spPr>
          <a:xfrm>
            <a:off x="3995936" y="6337499"/>
            <a:ext cx="2376264" cy="369332"/>
          </a:xfrm>
          <a:prstGeom prst="rect">
            <a:avLst/>
          </a:prstGeom>
          <a:noFill/>
        </p:spPr>
        <p:txBody>
          <a:bodyPr wrap="square" rtlCol="0">
            <a:spAutoFit/>
          </a:bodyPr>
          <a:lstStyle/>
          <a:p>
            <a:r>
              <a:rPr lang="sv-SE" dirty="0"/>
              <a:t>Skatt ca 3 833 kr/ mån</a:t>
            </a:r>
          </a:p>
        </p:txBody>
      </p:sp>
      <p:sp>
        <p:nvSpPr>
          <p:cNvPr id="12" name="textruta 11">
            <a:extLst>
              <a:ext uri="{FF2B5EF4-FFF2-40B4-BE49-F238E27FC236}">
                <a16:creationId xmlns:a16="http://schemas.microsoft.com/office/drawing/2014/main" id="{69F06347-675C-9A1F-0E3D-FD8C448F64A9}"/>
              </a:ext>
            </a:extLst>
          </p:cNvPr>
          <p:cNvSpPr txBox="1"/>
          <p:nvPr/>
        </p:nvSpPr>
        <p:spPr>
          <a:xfrm>
            <a:off x="1838502" y="6319851"/>
            <a:ext cx="2160240" cy="369332"/>
          </a:xfrm>
          <a:prstGeom prst="rect">
            <a:avLst/>
          </a:prstGeom>
          <a:noFill/>
        </p:spPr>
        <p:txBody>
          <a:bodyPr wrap="square" rtlCol="0">
            <a:spAutoFit/>
          </a:bodyPr>
          <a:lstStyle/>
          <a:p>
            <a:r>
              <a:rPr lang="sv-SE" sz="1250" dirty="0">
                <a:highlight>
                  <a:srgbClr val="FFFF00"/>
                </a:highlight>
              </a:rPr>
              <a:t>Inkomstuppgift</a:t>
            </a:r>
            <a:r>
              <a:rPr lang="sv-SE" dirty="0">
                <a:highlight>
                  <a:srgbClr val="FFFF00"/>
                </a:highlight>
              </a:rPr>
              <a:t> </a:t>
            </a:r>
          </a:p>
        </p:txBody>
      </p:sp>
      <mc:AlternateContent xmlns:mc="http://schemas.openxmlformats.org/markup-compatibility/2006" xmlns:p14="http://schemas.microsoft.com/office/powerpoint/2010/main">
        <mc:Choice Requires="p14">
          <p:contentPart p14:bwMode="auto" r:id="rId3">
            <p14:nvContentPartPr>
              <p14:cNvPr id="13" name="Pennanteckning 12">
                <a:extLst>
                  <a:ext uri="{FF2B5EF4-FFF2-40B4-BE49-F238E27FC236}">
                    <a16:creationId xmlns:a16="http://schemas.microsoft.com/office/drawing/2014/main" id="{06EA0A69-F0FC-CD21-BE0A-22D64C7C93DF}"/>
                  </a:ext>
                </a:extLst>
              </p14:cNvPr>
              <p14:cNvContentPartPr/>
              <p14:nvPr/>
            </p14:nvContentPartPr>
            <p14:xfrm>
              <a:off x="251468" y="6492547"/>
              <a:ext cx="1626840" cy="9000"/>
            </p14:xfrm>
          </p:contentPart>
        </mc:Choice>
        <mc:Fallback xmlns="">
          <p:pic>
            <p:nvPicPr>
              <p:cNvPr id="13" name="Pennanteckning 12">
                <a:extLst>
                  <a:ext uri="{FF2B5EF4-FFF2-40B4-BE49-F238E27FC236}">
                    <a16:creationId xmlns:a16="http://schemas.microsoft.com/office/drawing/2014/main" id="{06EA0A69-F0FC-CD21-BE0A-22D64C7C93DF}"/>
                  </a:ext>
                </a:extLst>
              </p:cNvPr>
              <p:cNvPicPr/>
              <p:nvPr/>
            </p:nvPicPr>
            <p:blipFill>
              <a:blip r:embed="rId4"/>
              <a:stretch>
                <a:fillRect/>
              </a:stretch>
            </p:blipFill>
            <p:spPr>
              <a:xfrm>
                <a:off x="197468" y="6384547"/>
                <a:ext cx="17344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Pennanteckning 13">
                <a:extLst>
                  <a:ext uri="{FF2B5EF4-FFF2-40B4-BE49-F238E27FC236}">
                    <a16:creationId xmlns:a16="http://schemas.microsoft.com/office/drawing/2014/main" id="{C360C533-18A7-BB7B-CBDA-073CD39F0108}"/>
                  </a:ext>
                </a:extLst>
              </p14:cNvPr>
              <p14:cNvContentPartPr/>
              <p14:nvPr/>
            </p14:nvContentPartPr>
            <p14:xfrm>
              <a:off x="3053348" y="6517747"/>
              <a:ext cx="360" cy="360"/>
            </p14:xfrm>
          </p:contentPart>
        </mc:Choice>
        <mc:Fallback xmlns="">
          <p:pic>
            <p:nvPicPr>
              <p:cNvPr id="14" name="Pennanteckning 13">
                <a:extLst>
                  <a:ext uri="{FF2B5EF4-FFF2-40B4-BE49-F238E27FC236}">
                    <a16:creationId xmlns:a16="http://schemas.microsoft.com/office/drawing/2014/main" id="{C360C533-18A7-BB7B-CBDA-073CD39F0108}"/>
                  </a:ext>
                </a:extLst>
              </p:cNvPr>
              <p:cNvPicPr/>
              <p:nvPr/>
            </p:nvPicPr>
            <p:blipFill>
              <a:blip r:embed="rId6"/>
              <a:stretch>
                <a:fillRect/>
              </a:stretch>
            </p:blipFill>
            <p:spPr>
              <a:xfrm>
                <a:off x="2999348" y="641010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Pennanteckning 14">
                <a:extLst>
                  <a:ext uri="{FF2B5EF4-FFF2-40B4-BE49-F238E27FC236}">
                    <a16:creationId xmlns:a16="http://schemas.microsoft.com/office/drawing/2014/main" id="{8F6C69BC-5423-3CC8-FD56-058D20D2C1E7}"/>
                  </a:ext>
                </a:extLst>
              </p14:cNvPr>
              <p14:cNvContentPartPr/>
              <p14:nvPr/>
            </p14:nvContentPartPr>
            <p14:xfrm>
              <a:off x="2986028" y="6492907"/>
              <a:ext cx="888840" cy="17640"/>
            </p14:xfrm>
          </p:contentPart>
        </mc:Choice>
        <mc:Fallback xmlns="">
          <p:pic>
            <p:nvPicPr>
              <p:cNvPr id="15" name="Pennanteckning 14">
                <a:extLst>
                  <a:ext uri="{FF2B5EF4-FFF2-40B4-BE49-F238E27FC236}">
                    <a16:creationId xmlns:a16="http://schemas.microsoft.com/office/drawing/2014/main" id="{8F6C69BC-5423-3CC8-FD56-058D20D2C1E7}"/>
                  </a:ext>
                </a:extLst>
              </p:cNvPr>
              <p:cNvPicPr/>
              <p:nvPr/>
            </p:nvPicPr>
            <p:blipFill>
              <a:blip r:embed="rId8"/>
              <a:stretch>
                <a:fillRect/>
              </a:stretch>
            </p:blipFill>
            <p:spPr>
              <a:xfrm>
                <a:off x="2932388" y="6384907"/>
                <a:ext cx="996480" cy="233280"/>
              </a:xfrm>
              <a:prstGeom prst="rect">
                <a:avLst/>
              </a:prstGeom>
            </p:spPr>
          </p:pic>
        </mc:Fallback>
      </mc:AlternateContent>
    </p:spTree>
    <p:extLst>
      <p:ext uri="{BB962C8B-B14F-4D97-AF65-F5344CB8AC3E}">
        <p14:creationId xmlns:p14="http://schemas.microsoft.com/office/powerpoint/2010/main" val="381080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a:xfrm>
            <a:off x="420291" y="1439864"/>
            <a:ext cx="5663877" cy="4918075"/>
          </a:xfrm>
        </p:spPr>
        <p:txBody>
          <a:bodyPr/>
          <a:lstStyle/>
          <a:p>
            <a:endParaRPr lang="sv-SE" dirty="0"/>
          </a:p>
        </p:txBody>
      </p:sp>
      <p:sp>
        <p:nvSpPr>
          <p:cNvPr id="2" name="Rubrik 1">
            <a:extLst>
              <a:ext uri="{FF2B5EF4-FFF2-40B4-BE49-F238E27FC236}">
                <a16:creationId xmlns:a16="http://schemas.microsoft.com/office/drawing/2014/main" id="{3C7E170F-C191-92B1-DCF4-51381109AA94}"/>
              </a:ext>
            </a:extLst>
          </p:cNvPr>
          <p:cNvSpPr>
            <a:spLocks noGrp="1"/>
          </p:cNvSpPr>
          <p:nvPr>
            <p:ph type="title"/>
          </p:nvPr>
        </p:nvSpPr>
        <p:spPr>
          <a:xfrm>
            <a:off x="420688" y="500063"/>
            <a:ext cx="6426200" cy="566737"/>
          </a:xfrm>
        </p:spPr>
        <p:txBody>
          <a:bodyPr/>
          <a:lstStyle/>
          <a:p>
            <a:r>
              <a:rPr lang="sv-SE" dirty="0"/>
              <a:t>Årsräkning sid 3 tillgångar</a:t>
            </a:r>
          </a:p>
        </p:txBody>
      </p:sp>
      <p:pic>
        <p:nvPicPr>
          <p:cNvPr id="3" name="Bildobjekt 2">
            <a:extLst>
              <a:ext uri="{FF2B5EF4-FFF2-40B4-BE49-F238E27FC236}">
                <a16:creationId xmlns:a16="http://schemas.microsoft.com/office/drawing/2014/main" id="{8638EB96-81DC-FA6D-1DB1-A82FD71DF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39864"/>
            <a:ext cx="6048672" cy="5528310"/>
          </a:xfrm>
          <a:prstGeom prst="rect">
            <a:avLst/>
          </a:prstGeom>
        </p:spPr>
      </p:pic>
      <p:sp>
        <p:nvSpPr>
          <p:cNvPr id="4" name="Platshållare för text 2">
            <a:extLst>
              <a:ext uri="{FF2B5EF4-FFF2-40B4-BE49-F238E27FC236}">
                <a16:creationId xmlns:a16="http://schemas.microsoft.com/office/drawing/2014/main" id="{8A25A3E7-EA7D-81E9-1C51-8A37BD532CFC}"/>
              </a:ext>
            </a:extLst>
          </p:cNvPr>
          <p:cNvSpPr txBox="1">
            <a:spLocks/>
          </p:cNvSpPr>
          <p:nvPr/>
        </p:nvSpPr>
        <p:spPr>
          <a:xfrm>
            <a:off x="6235080" y="1446782"/>
            <a:ext cx="2743200" cy="5328592"/>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9.Se årsbesked från banken  (ange överförmyndarspärr ja/nej)</a:t>
            </a: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10. Årsbesked bank </a:t>
            </a:r>
            <a:r>
              <a:rPr lang="sv-SE" dirty="0" err="1"/>
              <a:t>fickpengskonto</a:t>
            </a:r>
            <a:r>
              <a:rPr lang="sv-SE" dirty="0"/>
              <a:t>, konto som Huvudmannen själv handhar.</a:t>
            </a:r>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dirty="0"/>
              <a:t>11. Övriga fonder, aktier och värdepapper.</a:t>
            </a:r>
          </a:p>
          <a:p>
            <a:pPr marL="0" indent="0">
              <a:buFont typeface="Arial" panose="020B0604020202020204" pitchFamily="34" charset="0"/>
              <a:buNone/>
            </a:pPr>
            <a:r>
              <a:rPr lang="sv-SE" dirty="0"/>
              <a:t>Fastigheter och bostadsrätt.</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-Summera C+D </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-Kontrollera att summa </a:t>
            </a:r>
          </a:p>
          <a:p>
            <a:pPr marL="0" indent="0">
              <a:buFont typeface="Arial" panose="020B0604020202020204" pitchFamily="34" charset="0"/>
              <a:buNone/>
            </a:pPr>
            <a:r>
              <a:rPr lang="sv-SE" dirty="0"/>
              <a:t>(A + B) = (C + D)  om inte </a:t>
            </a:r>
          </a:p>
          <a:p>
            <a:pPr marL="0" indent="0">
              <a:buFont typeface="Arial" panose="020B0604020202020204" pitchFamily="34" charset="0"/>
              <a:buNone/>
            </a:pPr>
            <a:r>
              <a:rPr lang="sv-SE" dirty="0"/>
              <a:t>börja felsöka</a:t>
            </a:r>
          </a:p>
        </p:txBody>
      </p:sp>
      <p:sp>
        <p:nvSpPr>
          <p:cNvPr id="6" name="textruta 5">
            <a:extLst>
              <a:ext uri="{FF2B5EF4-FFF2-40B4-BE49-F238E27FC236}">
                <a16:creationId xmlns:a16="http://schemas.microsoft.com/office/drawing/2014/main" id="{77608823-CD87-69E9-5255-B7FB973EAB17}"/>
              </a:ext>
            </a:extLst>
          </p:cNvPr>
          <p:cNvSpPr txBox="1"/>
          <p:nvPr/>
        </p:nvSpPr>
        <p:spPr>
          <a:xfrm>
            <a:off x="182199" y="1844824"/>
            <a:ext cx="1768092" cy="338554"/>
          </a:xfrm>
          <a:prstGeom prst="rect">
            <a:avLst/>
          </a:prstGeom>
          <a:noFill/>
        </p:spPr>
        <p:txBody>
          <a:bodyPr wrap="square" rtlCol="0">
            <a:spAutoFit/>
          </a:bodyPr>
          <a:lstStyle/>
          <a:p>
            <a:r>
              <a:rPr lang="sv-SE" sz="1600" dirty="0">
                <a:highlight>
                  <a:srgbClr val="FFFF00"/>
                </a:highlight>
              </a:rPr>
              <a:t>Disponibelt konto</a:t>
            </a:r>
          </a:p>
        </p:txBody>
      </p:sp>
      <p:sp>
        <p:nvSpPr>
          <p:cNvPr id="7" name="textruta 6">
            <a:extLst>
              <a:ext uri="{FF2B5EF4-FFF2-40B4-BE49-F238E27FC236}">
                <a16:creationId xmlns:a16="http://schemas.microsoft.com/office/drawing/2014/main" id="{EDF5C1AB-5CAB-B906-BDF7-0EB3A48DB3C9}"/>
              </a:ext>
            </a:extLst>
          </p:cNvPr>
          <p:cNvSpPr txBox="1"/>
          <p:nvPr/>
        </p:nvSpPr>
        <p:spPr>
          <a:xfrm>
            <a:off x="235792" y="2292229"/>
            <a:ext cx="3016437" cy="646331"/>
          </a:xfrm>
          <a:prstGeom prst="rect">
            <a:avLst/>
          </a:prstGeom>
          <a:noFill/>
        </p:spPr>
        <p:txBody>
          <a:bodyPr wrap="square" rtlCol="0">
            <a:spAutoFit/>
          </a:bodyPr>
          <a:lstStyle/>
          <a:p>
            <a:r>
              <a:rPr lang="sv-SE" dirty="0"/>
              <a:t>(Konton förvaltas av stf i </a:t>
            </a:r>
            <a:r>
              <a:rPr lang="sv-SE" dirty="0" err="1"/>
              <a:t>provisum</a:t>
            </a:r>
            <a:r>
              <a:rPr lang="sv-SE" dirty="0"/>
              <a:t> e-tjänst)</a:t>
            </a:r>
          </a:p>
        </p:txBody>
      </p:sp>
      <p:sp>
        <p:nvSpPr>
          <p:cNvPr id="9" name="textruta 8">
            <a:extLst>
              <a:ext uri="{FF2B5EF4-FFF2-40B4-BE49-F238E27FC236}">
                <a16:creationId xmlns:a16="http://schemas.microsoft.com/office/drawing/2014/main" id="{7BCFF487-5833-7F15-1664-837DB17E67FF}"/>
              </a:ext>
            </a:extLst>
          </p:cNvPr>
          <p:cNvSpPr txBox="1"/>
          <p:nvPr/>
        </p:nvSpPr>
        <p:spPr>
          <a:xfrm>
            <a:off x="210172" y="3551853"/>
            <a:ext cx="3096344" cy="646331"/>
          </a:xfrm>
          <a:prstGeom prst="rect">
            <a:avLst/>
          </a:prstGeom>
          <a:noFill/>
        </p:spPr>
        <p:txBody>
          <a:bodyPr wrap="square" rtlCol="0">
            <a:spAutoFit/>
          </a:bodyPr>
          <a:lstStyle/>
          <a:p>
            <a:r>
              <a:rPr lang="sv-SE" dirty="0"/>
              <a:t>(Konton som handhas av annan i </a:t>
            </a:r>
            <a:r>
              <a:rPr lang="sv-SE" dirty="0" err="1"/>
              <a:t>provisum</a:t>
            </a:r>
            <a:r>
              <a:rPr lang="sv-SE" dirty="0"/>
              <a:t> e-tjänst)</a:t>
            </a:r>
          </a:p>
        </p:txBody>
      </p:sp>
      <p:sp>
        <p:nvSpPr>
          <p:cNvPr id="10" name="textruta 9">
            <a:extLst>
              <a:ext uri="{FF2B5EF4-FFF2-40B4-BE49-F238E27FC236}">
                <a16:creationId xmlns:a16="http://schemas.microsoft.com/office/drawing/2014/main" id="{5B3A0622-4E7F-B05E-F6D8-ACCDF3D116F0}"/>
              </a:ext>
            </a:extLst>
          </p:cNvPr>
          <p:cNvSpPr txBox="1"/>
          <p:nvPr/>
        </p:nvSpPr>
        <p:spPr>
          <a:xfrm>
            <a:off x="172616" y="5373216"/>
            <a:ext cx="4629704" cy="646331"/>
          </a:xfrm>
          <a:prstGeom prst="rect">
            <a:avLst/>
          </a:prstGeom>
          <a:noFill/>
        </p:spPr>
        <p:txBody>
          <a:bodyPr wrap="square">
            <a:spAutoFit/>
          </a:bodyPr>
          <a:lstStyle/>
          <a:p>
            <a:r>
              <a:rPr lang="sv-SE" dirty="0"/>
              <a:t>Tillgång under fastighet och värdepapper i </a:t>
            </a:r>
            <a:r>
              <a:rPr lang="sv-SE" dirty="0" err="1"/>
              <a:t>provisum</a:t>
            </a:r>
            <a:r>
              <a:rPr lang="sv-SE" dirty="0"/>
              <a:t> e-tjänst</a:t>
            </a:r>
          </a:p>
        </p:txBody>
      </p:sp>
      <p:sp>
        <p:nvSpPr>
          <p:cNvPr id="11" name="Pil: vänster 10">
            <a:extLst>
              <a:ext uri="{FF2B5EF4-FFF2-40B4-BE49-F238E27FC236}">
                <a16:creationId xmlns:a16="http://schemas.microsoft.com/office/drawing/2014/main" id="{3FF0E593-D4F5-E14B-9039-E4CAD4FA4FA3}"/>
              </a:ext>
            </a:extLst>
          </p:cNvPr>
          <p:cNvSpPr/>
          <p:nvPr/>
        </p:nvSpPr>
        <p:spPr>
          <a:xfrm>
            <a:off x="1907704" y="1538296"/>
            <a:ext cx="4248472" cy="121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vänster 11">
            <a:extLst>
              <a:ext uri="{FF2B5EF4-FFF2-40B4-BE49-F238E27FC236}">
                <a16:creationId xmlns:a16="http://schemas.microsoft.com/office/drawing/2014/main" id="{36D8EF0C-B31F-F1E5-0621-1A1A6354E8E6}"/>
              </a:ext>
            </a:extLst>
          </p:cNvPr>
          <p:cNvSpPr/>
          <p:nvPr/>
        </p:nvSpPr>
        <p:spPr>
          <a:xfrm>
            <a:off x="1950291" y="2976869"/>
            <a:ext cx="4248472" cy="121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l: vänster 12">
            <a:extLst>
              <a:ext uri="{FF2B5EF4-FFF2-40B4-BE49-F238E27FC236}">
                <a16:creationId xmlns:a16="http://schemas.microsoft.com/office/drawing/2014/main" id="{575B4BA8-B20B-C319-64D0-29AF6755BF53}"/>
              </a:ext>
            </a:extLst>
          </p:cNvPr>
          <p:cNvSpPr/>
          <p:nvPr/>
        </p:nvSpPr>
        <p:spPr>
          <a:xfrm>
            <a:off x="1907704" y="4490138"/>
            <a:ext cx="4248472" cy="1215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4" name="Rak pilkoppling 13">
            <a:extLst>
              <a:ext uri="{FF2B5EF4-FFF2-40B4-BE49-F238E27FC236}">
                <a16:creationId xmlns:a16="http://schemas.microsoft.com/office/drawing/2014/main" id="{8474517D-4D2A-45D1-69FD-924C1122F894}"/>
              </a:ext>
            </a:extLst>
          </p:cNvPr>
          <p:cNvCxnSpPr/>
          <p:nvPr/>
        </p:nvCxnSpPr>
        <p:spPr>
          <a:xfrm flipH="1">
            <a:off x="4782377" y="5890844"/>
            <a:ext cx="2376264" cy="595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85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 calcmode="lin" valueType="num">
                                      <p:cBhvr additive="base">
                                        <p:cTn id="2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anim calcmode="lin" valueType="num">
                                      <p:cBhvr additive="base">
                                        <p:cTn id="2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 calcmode="lin" valueType="num">
                                      <p:cBhvr additive="base">
                                        <p:cTn id="35"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anim calcmode="lin" valueType="num">
                                      <p:cBhvr additive="base">
                                        <p:cTn id="39"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anim calcmode="lin" valueType="num">
                                      <p:cBhvr additive="base">
                                        <p:cTn id="43"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p:txBody>
          <a:bodyPr/>
          <a:lstStyle/>
          <a:p>
            <a:endParaRPr lang="sv-SE" dirty="0"/>
          </a:p>
        </p:txBody>
      </p:sp>
      <p:sp>
        <p:nvSpPr>
          <p:cNvPr id="2" name="Rubrik 1">
            <a:extLst>
              <a:ext uri="{FF2B5EF4-FFF2-40B4-BE49-F238E27FC236}">
                <a16:creationId xmlns:a16="http://schemas.microsoft.com/office/drawing/2014/main" id="{9D54F46B-590E-A94A-1540-F3B608DD5C99}"/>
              </a:ext>
            </a:extLst>
          </p:cNvPr>
          <p:cNvSpPr>
            <a:spLocks noGrp="1"/>
          </p:cNvSpPr>
          <p:nvPr>
            <p:ph type="title"/>
          </p:nvPr>
        </p:nvSpPr>
        <p:spPr>
          <a:xfrm>
            <a:off x="420688" y="500063"/>
            <a:ext cx="6426200" cy="566737"/>
          </a:xfrm>
        </p:spPr>
        <p:txBody>
          <a:bodyPr/>
          <a:lstStyle/>
          <a:p>
            <a:r>
              <a:rPr lang="sv-SE" dirty="0"/>
              <a:t>Årsräkning sid 4 skulder</a:t>
            </a:r>
          </a:p>
        </p:txBody>
      </p:sp>
      <p:pic>
        <p:nvPicPr>
          <p:cNvPr id="3" name="Bildobjekt 2">
            <a:extLst>
              <a:ext uri="{FF2B5EF4-FFF2-40B4-BE49-F238E27FC236}">
                <a16:creationId xmlns:a16="http://schemas.microsoft.com/office/drawing/2014/main" id="{CDF1A1B2-1364-85DB-9C6A-CBAD7EC2F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22" y="1484784"/>
            <a:ext cx="6306950" cy="4608511"/>
          </a:xfrm>
          <a:prstGeom prst="rect">
            <a:avLst/>
          </a:prstGeom>
        </p:spPr>
      </p:pic>
      <p:sp>
        <p:nvSpPr>
          <p:cNvPr id="4" name="Platshållare för text 2">
            <a:extLst>
              <a:ext uri="{FF2B5EF4-FFF2-40B4-BE49-F238E27FC236}">
                <a16:creationId xmlns:a16="http://schemas.microsoft.com/office/drawing/2014/main" id="{3226E2A6-ED29-F1B7-AA05-16F45BF34FB8}"/>
              </a:ext>
            </a:extLst>
          </p:cNvPr>
          <p:cNvSpPr txBox="1">
            <a:spLocks/>
          </p:cNvSpPr>
          <p:nvPr/>
        </p:nvSpPr>
        <p:spPr>
          <a:xfrm>
            <a:off x="6906134" y="2170708"/>
            <a:ext cx="2325127" cy="3634555"/>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a:t>12 skulder</a:t>
            </a:r>
          </a:p>
          <a:p>
            <a:pPr marL="0" indent="0">
              <a:buFont typeface="Arial" panose="020B0604020202020204" pitchFamily="34" charset="0"/>
              <a:buNone/>
            </a:pPr>
            <a:r>
              <a:rPr lang="sv-SE"/>
              <a:t>-Vid periodens början och periodens slut.</a:t>
            </a:r>
          </a:p>
          <a:p>
            <a:pPr marL="0" indent="0">
              <a:buFont typeface="Arial" panose="020B0604020202020204" pitchFamily="34" charset="0"/>
              <a:buNone/>
            </a:pPr>
            <a:endParaRPr lang="sv-SE"/>
          </a:p>
          <a:p>
            <a:pPr marL="0" indent="0">
              <a:buFont typeface="Arial" panose="020B0604020202020204" pitchFamily="34" charset="0"/>
              <a:buNone/>
            </a:pPr>
            <a:r>
              <a:rPr lang="sv-SE"/>
              <a:t>-Vanliga lån </a:t>
            </a:r>
          </a:p>
          <a:p>
            <a:pPr marL="0" indent="0">
              <a:buFont typeface="Arial" panose="020B0604020202020204" pitchFamily="34" charset="0"/>
              <a:buNone/>
            </a:pPr>
            <a:endParaRPr lang="sv-SE"/>
          </a:p>
          <a:p>
            <a:pPr marL="0" indent="0">
              <a:buFont typeface="Arial" panose="020B0604020202020204" pitchFamily="34" charset="0"/>
              <a:buNone/>
            </a:pPr>
            <a:r>
              <a:rPr lang="sv-SE"/>
              <a:t>-Kronofogden mm</a:t>
            </a:r>
          </a:p>
          <a:p>
            <a:pPr marL="0" indent="0">
              <a:buFont typeface="Arial" panose="020B0604020202020204" pitchFamily="34" charset="0"/>
              <a:buNone/>
            </a:pPr>
            <a:endParaRPr lang="sv-SE"/>
          </a:p>
          <a:p>
            <a:pPr marL="0" indent="0">
              <a:buFont typeface="Arial" panose="020B0604020202020204" pitchFamily="34" charset="0"/>
              <a:buNone/>
            </a:pPr>
            <a:r>
              <a:rPr lang="sv-SE"/>
              <a:t>-Övriga upplysningar /förtydliganden</a:t>
            </a:r>
            <a:endParaRPr lang="sv-SE" dirty="0"/>
          </a:p>
        </p:txBody>
      </p:sp>
    </p:spTree>
    <p:extLst>
      <p:ext uri="{BB962C8B-B14F-4D97-AF65-F5344CB8AC3E}">
        <p14:creationId xmlns:p14="http://schemas.microsoft.com/office/powerpoint/2010/main" val="457176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53C85E-58FC-CCC9-AFB1-39B5F8A0B3A5}"/>
              </a:ext>
            </a:extLst>
          </p:cNvPr>
          <p:cNvSpPr>
            <a:spLocks noGrp="1"/>
          </p:cNvSpPr>
          <p:nvPr>
            <p:ph type="title"/>
          </p:nvPr>
        </p:nvSpPr>
        <p:spPr>
          <a:xfrm>
            <a:off x="420688" y="500063"/>
            <a:ext cx="6426200" cy="566737"/>
          </a:xfrm>
        </p:spPr>
        <p:txBody>
          <a:bodyPr>
            <a:normAutofit fontScale="90000"/>
          </a:bodyPr>
          <a:lstStyle/>
          <a:p>
            <a:r>
              <a:rPr lang="sv-SE" dirty="0"/>
              <a:t>Vad ska bifogas din pappersårsräkning</a:t>
            </a:r>
          </a:p>
        </p:txBody>
      </p:sp>
      <p:sp>
        <p:nvSpPr>
          <p:cNvPr id="3" name="Platshållare för text 2">
            <a:extLst>
              <a:ext uri="{FF2B5EF4-FFF2-40B4-BE49-F238E27FC236}">
                <a16:creationId xmlns:a16="http://schemas.microsoft.com/office/drawing/2014/main" id="{67353628-5B50-17B4-BCFE-DB652EBE57F6}"/>
              </a:ext>
            </a:extLst>
          </p:cNvPr>
          <p:cNvSpPr>
            <a:spLocks noGrp="1"/>
          </p:cNvSpPr>
          <p:nvPr>
            <p:ph type="body" sz="quarter" idx="14"/>
          </p:nvPr>
        </p:nvSpPr>
        <p:spPr>
          <a:xfrm>
            <a:off x="420688" y="1439863"/>
            <a:ext cx="7247656" cy="5085481"/>
          </a:xfrm>
        </p:spPr>
        <p:txBody>
          <a:bodyPr>
            <a:normAutofit fontScale="77500" lnSpcReduction="20000"/>
          </a:bodyPr>
          <a:lstStyle/>
          <a:p>
            <a:r>
              <a:rPr lang="sv-SE" sz="2200" u="sng" dirty="0"/>
              <a:t>Redogörelseblankett egen blankett</a:t>
            </a:r>
            <a:r>
              <a:rPr lang="sv-SE" sz="2200" dirty="0"/>
              <a:t> ska alltid bifogas oavsett om du </a:t>
            </a:r>
          </a:p>
          <a:p>
            <a:pPr marL="0" indent="0">
              <a:buNone/>
            </a:pPr>
            <a:r>
              <a:rPr lang="sv-SE" sz="2200" dirty="0"/>
              <a:t>      begär arvode eller inte. (E-tjänst årsräkning och redogörelse digitala)  </a:t>
            </a:r>
          </a:p>
          <a:p>
            <a:r>
              <a:rPr lang="sv-SE" sz="2200" dirty="0"/>
              <a:t>Årsbesked banker och värdepapper (ICA,OK ) 31/12 </a:t>
            </a:r>
          </a:p>
          <a:p>
            <a:pPr marL="0" indent="0">
              <a:buNone/>
            </a:pPr>
            <a:r>
              <a:rPr lang="sv-SE" sz="2200" dirty="0"/>
              <a:t>     (även årsbesked för ingående värden 1/1 bör bifogas)</a:t>
            </a:r>
          </a:p>
          <a:p>
            <a:r>
              <a:rPr lang="sv-SE" sz="2200" dirty="0"/>
              <a:t>Besked om utbetalning Försäkringskassan, Pensionsmyndigheten (flera besked bifogas om beloppet ändrats under årets gång)  </a:t>
            </a:r>
          </a:p>
          <a:p>
            <a:r>
              <a:rPr lang="sv-SE" sz="2200" dirty="0"/>
              <a:t>Bankkontoutdrag för </a:t>
            </a:r>
            <a:r>
              <a:rPr lang="sv-SE" sz="2200" u="sng" dirty="0"/>
              <a:t>alla</a:t>
            </a:r>
            <a:r>
              <a:rPr lang="sv-SE" sz="2200" dirty="0"/>
              <a:t> konton</a:t>
            </a:r>
          </a:p>
          <a:p>
            <a:r>
              <a:rPr lang="sv-SE" sz="2200" dirty="0"/>
              <a:t>Kopia förenklad arbetsgivardeklaration (när HM ansvarar för arvode)</a:t>
            </a:r>
          </a:p>
          <a:p>
            <a:r>
              <a:rPr lang="sv-SE" sz="2200" dirty="0"/>
              <a:t>Sammanställning av inkomster och utgifter </a:t>
            </a:r>
          </a:p>
          <a:p>
            <a:r>
              <a:rPr lang="sv-SE" sz="2200" dirty="0"/>
              <a:t>Kopia på samtliga girobetalordrar (gamla sättet att betala räkningar)</a:t>
            </a:r>
          </a:p>
          <a:p>
            <a:r>
              <a:rPr lang="sv-SE" sz="2200" dirty="0"/>
              <a:t>En hyresavi, en omvårdnads avi en, internetavi osv </a:t>
            </a:r>
          </a:p>
          <a:p>
            <a:r>
              <a:rPr lang="sv-SE" sz="2200" dirty="0"/>
              <a:t>Se checklista årsräkning där framgår vad du ska bifoga</a:t>
            </a:r>
          </a:p>
          <a:p>
            <a:r>
              <a:rPr lang="sv-SE" sz="2200" dirty="0"/>
              <a:t>Ränte- och kapitalbesked bank om perioden slutar före </a:t>
            </a:r>
            <a:r>
              <a:rPr lang="sv-SE" sz="2200" dirty="0" err="1"/>
              <a:t>årskiftet</a:t>
            </a:r>
            <a:r>
              <a:rPr lang="sv-SE" sz="2200" dirty="0"/>
              <a:t> </a:t>
            </a:r>
          </a:p>
          <a:p>
            <a:pPr marL="0" indent="0">
              <a:buNone/>
            </a:pPr>
            <a:r>
              <a:rPr lang="sv-SE" sz="2200" dirty="0"/>
              <a:t>      gäller även fonder och värdepapper (sluträkning).</a:t>
            </a:r>
          </a:p>
          <a:p>
            <a:endParaRPr lang="sv-SE" sz="2200" dirty="0"/>
          </a:p>
          <a:p>
            <a:r>
              <a:rPr lang="sv-SE" sz="2200" b="1" dirty="0"/>
              <a:t>Skicka endast in kopior</a:t>
            </a:r>
            <a:r>
              <a:rPr lang="sv-SE" sz="2200" dirty="0"/>
              <a:t> aldrig original </a:t>
            </a:r>
          </a:p>
          <a:p>
            <a:r>
              <a:rPr lang="sv-SE" sz="2200" u="sng" dirty="0"/>
              <a:t>Endast årsräkning och redogörelseblankett skickas i original </a:t>
            </a:r>
            <a:r>
              <a:rPr lang="sv-SE" sz="2200" u="sng" dirty="0" err="1"/>
              <a:t>pga</a:t>
            </a:r>
            <a:r>
              <a:rPr lang="sv-SE" sz="2200" u="sng" dirty="0"/>
              <a:t> underskrifter</a:t>
            </a:r>
          </a:p>
          <a:p>
            <a:pPr marL="0" indent="0">
              <a:buNone/>
            </a:pPr>
            <a:endParaRPr lang="sv-SE" dirty="0"/>
          </a:p>
          <a:p>
            <a:pPr marL="0" indent="0">
              <a:buNone/>
            </a:pPr>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7801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0DA6CC-D1C4-54DB-EA4F-80744309E41A}"/>
              </a:ext>
            </a:extLst>
          </p:cNvPr>
          <p:cNvSpPr>
            <a:spLocks noGrp="1"/>
          </p:cNvSpPr>
          <p:nvPr>
            <p:ph type="title"/>
          </p:nvPr>
        </p:nvSpPr>
        <p:spPr>
          <a:xfrm>
            <a:off x="395536" y="-18871"/>
            <a:ext cx="6612214" cy="566737"/>
          </a:xfrm>
        </p:spPr>
        <p:txBody>
          <a:bodyPr/>
          <a:lstStyle/>
          <a:p>
            <a:r>
              <a:rPr lang="sv-SE" dirty="0"/>
              <a:t>Vanliga felkällor och enkla tips</a:t>
            </a:r>
          </a:p>
        </p:txBody>
      </p:sp>
      <p:sp>
        <p:nvSpPr>
          <p:cNvPr id="3" name="Platshållare för text 2">
            <a:extLst>
              <a:ext uri="{FF2B5EF4-FFF2-40B4-BE49-F238E27FC236}">
                <a16:creationId xmlns:a16="http://schemas.microsoft.com/office/drawing/2014/main" id="{B62C7D34-D3B1-C6FE-0290-371F56CBC308}"/>
              </a:ext>
            </a:extLst>
          </p:cNvPr>
          <p:cNvSpPr>
            <a:spLocks noGrp="1"/>
          </p:cNvSpPr>
          <p:nvPr>
            <p:ph type="body" sz="quarter" idx="14"/>
          </p:nvPr>
        </p:nvSpPr>
        <p:spPr>
          <a:xfrm>
            <a:off x="251520" y="548680"/>
            <a:ext cx="7848872" cy="6309320"/>
          </a:xfrm>
        </p:spPr>
        <p:txBody>
          <a:bodyPr>
            <a:normAutofit fontScale="25000" lnSpcReduction="20000"/>
          </a:bodyPr>
          <a:lstStyle/>
          <a:p>
            <a:pPr marL="0" indent="0">
              <a:buNone/>
            </a:pPr>
            <a:r>
              <a:rPr lang="sv-SE" sz="7200" dirty="0"/>
              <a:t>-Kontrollera att A+ B </a:t>
            </a:r>
            <a:r>
              <a:rPr lang="sv-SE" sz="7200" dirty="0" err="1"/>
              <a:t>överstämmer</a:t>
            </a:r>
            <a:r>
              <a:rPr lang="sv-SE" sz="7200" dirty="0"/>
              <a:t> med C+D  innan du lämnar in årsräkningen. Dvs att årsräkningen balanserar</a:t>
            </a:r>
          </a:p>
          <a:p>
            <a:pPr marL="0" indent="0">
              <a:buNone/>
            </a:pPr>
            <a:endParaRPr lang="sv-SE" sz="7200" dirty="0"/>
          </a:p>
          <a:p>
            <a:pPr marL="0" indent="0">
              <a:buNone/>
            </a:pPr>
            <a:r>
              <a:rPr lang="sv-SE" sz="7200" dirty="0"/>
              <a:t>-OBS: </a:t>
            </a:r>
            <a:r>
              <a:rPr lang="sv-SE" sz="7200" dirty="0">
                <a:highlight>
                  <a:srgbClr val="FFFF00"/>
                </a:highlight>
              </a:rPr>
              <a:t>överföring mellan två konton </a:t>
            </a:r>
            <a:r>
              <a:rPr lang="sv-SE" sz="7200" dirty="0"/>
              <a:t>som står på samma ställe under avsnitt (A) punkten 4, bankkonton. Påverkar inte inkomster o utgifter</a:t>
            </a:r>
          </a:p>
          <a:p>
            <a:pPr marL="0" indent="0">
              <a:buNone/>
            </a:pPr>
            <a:r>
              <a:rPr lang="sv-SE" sz="7200" dirty="0"/>
              <a:t>(Men i e-tjänsten ska det föras in under löpande redovisning som överföring mellan konton)</a:t>
            </a:r>
          </a:p>
          <a:p>
            <a:pPr marL="0" indent="0">
              <a:buNone/>
            </a:pPr>
            <a:r>
              <a:rPr lang="sv-SE" sz="7200" dirty="0"/>
              <a:t>  </a:t>
            </a:r>
          </a:p>
          <a:p>
            <a:pPr marL="0" indent="0">
              <a:buNone/>
            </a:pPr>
            <a:r>
              <a:rPr lang="sv-SE" sz="7200" dirty="0"/>
              <a:t>-Tagit upp pensionen enligt insättning bankkonto (</a:t>
            </a:r>
            <a:r>
              <a:rPr lang="sv-SE" sz="7200" b="1" dirty="0"/>
              <a:t>fel ska vara inklusive skatt</a:t>
            </a:r>
            <a:r>
              <a:rPr lang="sv-SE" sz="7200" dirty="0"/>
              <a:t>) Skatten ska vara med både som inkomst och utgift.</a:t>
            </a:r>
          </a:p>
          <a:p>
            <a:pPr>
              <a:buFontTx/>
              <a:buChar char="-"/>
            </a:pPr>
            <a:r>
              <a:rPr lang="sv-SE" sz="7200" b="1" dirty="0"/>
              <a:t>Vid sluträkning eller del av år </a:t>
            </a:r>
            <a:r>
              <a:rPr lang="sv-SE" sz="7200" dirty="0"/>
              <a:t>ska ni kontakta F-kassan eller               P-myndighetens kundtjänst för att få en sammanställning över vad som utbetalats fram till att ert </a:t>
            </a:r>
            <a:r>
              <a:rPr lang="sv-SE" sz="7200" dirty="0" err="1"/>
              <a:t>godmans</a:t>
            </a:r>
            <a:r>
              <a:rPr lang="sv-SE" sz="7200" dirty="0"/>
              <a:t> uppdrag upphört. (Bruttoersättning, skattebelopp och eventuellt bostadsbidrag). </a:t>
            </a:r>
          </a:p>
          <a:p>
            <a:pPr marL="0" indent="0">
              <a:buNone/>
            </a:pPr>
            <a:endParaRPr lang="sv-SE" sz="7200" dirty="0"/>
          </a:p>
          <a:p>
            <a:pPr marL="0" indent="0">
              <a:buNone/>
            </a:pPr>
            <a:r>
              <a:rPr lang="sv-SE" sz="7200" dirty="0"/>
              <a:t>-Utgå alltid i första hand från årsbesked inte vad som står på kontoutdragen för att få rätta ingångs- och utgångsvärden.</a:t>
            </a:r>
          </a:p>
          <a:p>
            <a:pPr marL="0" indent="0">
              <a:buNone/>
            </a:pPr>
            <a:endParaRPr lang="sv-SE" sz="7200" dirty="0"/>
          </a:p>
          <a:p>
            <a:pPr marL="0" indent="0">
              <a:buNone/>
            </a:pPr>
            <a:r>
              <a:rPr lang="sv-SE" sz="7200" dirty="0"/>
              <a:t>-Gå igenom disponibla kontot (</a:t>
            </a:r>
            <a:r>
              <a:rPr lang="sv-SE" sz="7200" dirty="0" err="1"/>
              <a:t>godmanskonto</a:t>
            </a:r>
            <a:r>
              <a:rPr lang="sv-SE" sz="7200" dirty="0"/>
              <a:t>/fria kontot) kontrollera att du tagit upp alla insättningar under avsnittet inkomster.</a:t>
            </a:r>
          </a:p>
          <a:p>
            <a:pPr marL="0" indent="0">
              <a:buNone/>
            </a:pPr>
            <a:endParaRPr lang="sv-SE" sz="7200" dirty="0"/>
          </a:p>
          <a:p>
            <a:pPr marL="0" indent="0">
              <a:buNone/>
            </a:pPr>
            <a:r>
              <a:rPr lang="sv-SE" sz="7200" dirty="0"/>
              <a:t>-Kontrollera att du fått med alla utgifter enligt kontoutdrag bankavgifter och andra småposter.</a:t>
            </a:r>
          </a:p>
          <a:p>
            <a:pPr marL="0" indent="0">
              <a:buNone/>
            </a:pPr>
            <a:endParaRPr lang="sv-SE" dirty="0"/>
          </a:p>
          <a:p>
            <a:pPr marL="0" indent="0">
              <a:buNone/>
            </a:pPr>
            <a:r>
              <a:rPr lang="sv-SE" sz="7200" dirty="0"/>
              <a:t>-I fall du har problem försök först själv, eller kontakta annan erfaren god man eller tex frivilliga samhällsarbetares förening</a:t>
            </a:r>
            <a:r>
              <a:rPr lang="sv-SE" sz="5500" dirty="0"/>
              <a:t> </a:t>
            </a:r>
            <a:r>
              <a:rPr lang="sv-SE" sz="7200" dirty="0"/>
              <a:t>Jämtland Härjedalen</a:t>
            </a:r>
          </a:p>
          <a:p>
            <a:endParaRPr lang="sv-SE" dirty="0"/>
          </a:p>
        </p:txBody>
      </p:sp>
    </p:spTree>
    <p:extLst>
      <p:ext uri="{BB962C8B-B14F-4D97-AF65-F5344CB8AC3E}">
        <p14:creationId xmlns:p14="http://schemas.microsoft.com/office/powerpoint/2010/main" val="15739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2">
            <a:extLst>
              <a:ext uri="{FF2B5EF4-FFF2-40B4-BE49-F238E27FC236}">
                <a16:creationId xmlns:a16="http://schemas.microsoft.com/office/drawing/2014/main" id="{D6E0309E-43D8-33E7-6C19-2757F482DE86}"/>
              </a:ext>
            </a:extLst>
          </p:cNvPr>
          <p:cNvSpPr>
            <a:spLocks noGrp="1"/>
          </p:cNvSpPr>
          <p:nvPr>
            <p:ph type="body" sz="quarter" idx="14"/>
          </p:nvPr>
        </p:nvSpPr>
        <p:spPr>
          <a:xfrm>
            <a:off x="420688" y="1439863"/>
            <a:ext cx="6426200" cy="4918075"/>
          </a:xfrm>
        </p:spPr>
        <p:txBody>
          <a:bodyPr>
            <a:normAutofit fontScale="77500" lnSpcReduction="20000"/>
          </a:bodyPr>
          <a:lstStyle/>
          <a:p>
            <a:r>
              <a:rPr lang="sv-SE" sz="2200" dirty="0"/>
              <a:t>Vilka blanketter behöver du?</a:t>
            </a:r>
          </a:p>
          <a:p>
            <a:pPr marL="0" indent="0">
              <a:buNone/>
            </a:pPr>
            <a:endParaRPr lang="sv-SE" sz="2200" dirty="0"/>
          </a:p>
          <a:p>
            <a:r>
              <a:rPr lang="sv-SE" sz="2200" dirty="0"/>
              <a:t>Vilka underlag behöver du ha för att kunna fylla i årsräkningen?</a:t>
            </a:r>
          </a:p>
          <a:p>
            <a:endParaRPr lang="sv-SE" sz="2200" dirty="0"/>
          </a:p>
          <a:p>
            <a:r>
              <a:rPr lang="sv-SE" sz="2200" dirty="0"/>
              <a:t>Hur fyller du i blanketten årsräkning post för post?</a:t>
            </a:r>
          </a:p>
          <a:p>
            <a:pPr marL="0" indent="0">
              <a:buNone/>
            </a:pPr>
            <a:endParaRPr lang="sv-SE" sz="2200" dirty="0"/>
          </a:p>
          <a:p>
            <a:r>
              <a:rPr lang="sv-SE" sz="2200" dirty="0"/>
              <a:t>Årsräkning ska lämnas in senast 28 februari och av checklista årsräkning framgår vilka bilagor ska du bifoga. </a:t>
            </a:r>
          </a:p>
          <a:p>
            <a:pPr marL="0" indent="0">
              <a:buNone/>
            </a:pPr>
            <a:endParaRPr lang="sv-SE" sz="2200" dirty="0"/>
          </a:p>
          <a:p>
            <a:r>
              <a:rPr lang="sv-SE" sz="2400" dirty="0"/>
              <a:t>Även möjlighet till digital redovisning via e-tjänsten Provisum </a:t>
            </a:r>
          </a:p>
          <a:p>
            <a:pPr marL="0" indent="0">
              <a:buNone/>
            </a:pPr>
            <a:r>
              <a:rPr lang="sv-SE" sz="2400" dirty="0"/>
              <a:t>        - Länk till e-tjänsten:  </a:t>
            </a:r>
            <a:r>
              <a:rPr lang="sv-SE" sz="2400" dirty="0">
                <a:hlinkClick r:id="rId2"/>
              </a:rPr>
              <a:t>www.ostersund.se/provisum</a:t>
            </a:r>
            <a:r>
              <a:rPr lang="sv-SE" sz="2400" dirty="0"/>
              <a:t> </a:t>
            </a:r>
          </a:p>
          <a:p>
            <a:pPr marL="0" indent="0">
              <a:buNone/>
            </a:pPr>
            <a:endParaRPr lang="sv-SE" sz="1600" dirty="0">
              <a:solidFill>
                <a:srgbClr val="003399"/>
              </a:solidFill>
            </a:endParaRPr>
          </a:p>
          <a:p>
            <a:pPr marL="0" indent="0">
              <a:buNone/>
            </a:pPr>
            <a:endParaRPr lang="sv-SE" sz="1600" dirty="0">
              <a:solidFill>
                <a:srgbClr val="003399"/>
              </a:solidFill>
            </a:endParaRPr>
          </a:p>
          <a:p>
            <a:pPr marL="0" indent="0">
              <a:buNone/>
            </a:pPr>
            <a:r>
              <a:rPr lang="sv-SE" sz="1600" dirty="0">
                <a:solidFill>
                  <a:srgbClr val="003399"/>
                </a:solidFill>
              </a:rPr>
              <a:t>         Mer information om e-tjänsten finns på sista sidan i bildspelet </a:t>
            </a:r>
          </a:p>
          <a:p>
            <a:endParaRPr lang="sv-SE" sz="1050" dirty="0">
              <a:solidFill>
                <a:srgbClr val="003399"/>
              </a:solidFill>
            </a:endParaRPr>
          </a:p>
          <a:p>
            <a:pPr marL="0" indent="0">
              <a:buNone/>
            </a:pPr>
            <a:endParaRPr lang="sv-SE" sz="1600" dirty="0">
              <a:solidFill>
                <a:srgbClr val="003399"/>
              </a:solidFill>
            </a:endParaRPr>
          </a:p>
          <a:p>
            <a:r>
              <a:rPr lang="sv-SE" sz="2200" dirty="0"/>
              <a:t>Förkortningar STF = ställföreträdare samlingsnamn för god man / förvaltare</a:t>
            </a:r>
          </a:p>
          <a:p>
            <a:pPr marL="0" indent="0">
              <a:buNone/>
            </a:pPr>
            <a:r>
              <a:rPr lang="sv-SE" sz="2200" dirty="0"/>
              <a:t>                             HM = huvudman den som ni hjälper</a:t>
            </a:r>
            <a:endParaRPr lang="sv-SE" dirty="0"/>
          </a:p>
        </p:txBody>
      </p:sp>
      <p:sp>
        <p:nvSpPr>
          <p:cNvPr id="11" name="Rubrik 1">
            <a:extLst>
              <a:ext uri="{FF2B5EF4-FFF2-40B4-BE49-F238E27FC236}">
                <a16:creationId xmlns:a16="http://schemas.microsoft.com/office/drawing/2014/main" id="{38092EE9-ACE6-C6C8-BB91-C9BD212642A5}"/>
              </a:ext>
            </a:extLst>
          </p:cNvPr>
          <p:cNvSpPr>
            <a:spLocks noGrp="1"/>
          </p:cNvSpPr>
          <p:nvPr>
            <p:ph type="title"/>
          </p:nvPr>
        </p:nvSpPr>
        <p:spPr>
          <a:xfrm>
            <a:off x="420688" y="500063"/>
            <a:ext cx="6426200" cy="840705"/>
          </a:xfrm>
        </p:spPr>
        <p:txBody>
          <a:bodyPr>
            <a:normAutofit fontScale="90000"/>
          </a:bodyPr>
          <a:lstStyle/>
          <a:p>
            <a:r>
              <a:rPr lang="sv-SE" dirty="0"/>
              <a:t>Välkommen till introduktionsutbildning om hur du upprättar en Årsräkning</a:t>
            </a:r>
          </a:p>
        </p:txBody>
      </p:sp>
      <p:pic>
        <p:nvPicPr>
          <p:cNvPr id="12" name="Bild 11" descr="Lärare">
            <a:extLst>
              <a:ext uri="{FF2B5EF4-FFF2-40B4-BE49-F238E27FC236}">
                <a16:creationId xmlns:a16="http://schemas.microsoft.com/office/drawing/2014/main" id="{A7D82697-B0ED-2F52-5FA1-F08A1F47BE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32488" y="836712"/>
            <a:ext cx="914400" cy="914400"/>
          </a:xfrm>
          <a:prstGeom prst="rect">
            <a:avLst/>
          </a:prstGeom>
        </p:spPr>
      </p:pic>
    </p:spTree>
    <p:extLst>
      <p:ext uri="{BB962C8B-B14F-4D97-AF65-F5344CB8AC3E}">
        <p14:creationId xmlns:p14="http://schemas.microsoft.com/office/powerpoint/2010/main" val="16995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 calcmode="lin" valueType="num">
                                      <p:cBhvr additive="base">
                                        <p:cTn id="1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 calcmode="lin" valueType="num">
                                      <p:cBhvr additive="base">
                                        <p:cTn id="24"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anim calcmode="lin" valueType="num">
                                      <p:cBhvr additive="base">
                                        <p:cTn id="30"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xEl>
                                              <p:pRg st="9" end="9"/>
                                            </p:txEl>
                                          </p:spTgt>
                                        </p:tgtEl>
                                        <p:attrNameLst>
                                          <p:attrName>style.visibility</p:attrName>
                                        </p:attrNameLst>
                                      </p:cBhvr>
                                      <p:to>
                                        <p:strVal val="visible"/>
                                      </p:to>
                                    </p:set>
                                    <p:anim calcmode="lin" valueType="num">
                                      <p:cBhvr additive="base">
                                        <p:cTn id="36"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
                                            <p:txEl>
                                              <p:pRg st="12" end="12"/>
                                            </p:txEl>
                                          </p:spTgt>
                                        </p:tgtEl>
                                        <p:attrNameLst>
                                          <p:attrName>style.visibility</p:attrName>
                                        </p:attrNameLst>
                                      </p:cBhvr>
                                      <p:to>
                                        <p:strVal val="visible"/>
                                      </p:to>
                                    </p:set>
                                    <p:anim calcmode="lin" valueType="num">
                                      <p:cBhvr additive="base">
                                        <p:cTn id="42"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
                                            <p:txEl>
                                              <p:pRg st="15" end="15"/>
                                            </p:txEl>
                                          </p:spTgt>
                                        </p:tgtEl>
                                        <p:attrNameLst>
                                          <p:attrName>style.visibility</p:attrName>
                                        </p:attrNameLst>
                                      </p:cBhvr>
                                      <p:to>
                                        <p:strVal val="visible"/>
                                      </p:to>
                                    </p:set>
                                    <p:anim calcmode="lin" valueType="num">
                                      <p:cBhvr additive="base">
                                        <p:cTn id="48" dur="500" fill="hold"/>
                                        <p:tgtEl>
                                          <p:spTgt spid="10">
                                            <p:txEl>
                                              <p:pRg st="15" end="1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
                                            <p:txEl>
                                              <p:pRg st="16" end="16"/>
                                            </p:txEl>
                                          </p:spTgt>
                                        </p:tgtEl>
                                        <p:attrNameLst>
                                          <p:attrName>style.visibility</p:attrName>
                                        </p:attrNameLst>
                                      </p:cBhvr>
                                      <p:to>
                                        <p:strVal val="visible"/>
                                      </p:to>
                                    </p:set>
                                    <p:anim calcmode="lin" valueType="num">
                                      <p:cBhvr additive="base">
                                        <p:cTn id="54" dur="500" fill="hold"/>
                                        <p:tgtEl>
                                          <p:spTgt spid="10">
                                            <p:txEl>
                                              <p:pRg st="16" end="1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88226B-5B04-185E-8217-CBBE20CE7641}"/>
              </a:ext>
            </a:extLst>
          </p:cNvPr>
          <p:cNvSpPr>
            <a:spLocks noGrp="1"/>
          </p:cNvSpPr>
          <p:nvPr>
            <p:ph type="title"/>
          </p:nvPr>
        </p:nvSpPr>
        <p:spPr>
          <a:xfrm>
            <a:off x="420688" y="500063"/>
            <a:ext cx="6426200" cy="566737"/>
          </a:xfrm>
        </p:spPr>
        <p:txBody>
          <a:bodyPr/>
          <a:lstStyle/>
          <a:p>
            <a:r>
              <a:rPr lang="sv-SE" dirty="0"/>
              <a:t>Tack för att ni kom och lyssnade !</a:t>
            </a:r>
          </a:p>
        </p:txBody>
      </p:sp>
      <p:sp>
        <p:nvSpPr>
          <p:cNvPr id="3" name="Rectangle 3">
            <a:extLst>
              <a:ext uri="{FF2B5EF4-FFF2-40B4-BE49-F238E27FC236}">
                <a16:creationId xmlns:a16="http://schemas.microsoft.com/office/drawing/2014/main" id="{FD280445-468F-A7E0-A8DE-69161DB3A7FE}"/>
              </a:ext>
            </a:extLst>
          </p:cNvPr>
          <p:cNvSpPr>
            <a:spLocks noGrp="1" noChangeArrowheads="1"/>
          </p:cNvSpPr>
          <p:nvPr>
            <p:ph type="body" sz="quarter" idx="14"/>
          </p:nvPr>
        </p:nvSpPr>
        <p:spPr bwMode="auto">
          <a:xfrm>
            <a:off x="420688" y="1224771"/>
            <a:ext cx="6991792" cy="541129"/>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sv-SE" altLang="sv-SE" sz="1300" b="1" dirty="0">
                <a:solidFill>
                  <a:srgbClr val="333333"/>
                </a:solidFill>
                <a:latin typeface="open sans"/>
              </a:rPr>
              <a:t>Håll koll på överförmyndarens hemsida egen flik för kommande utbildningar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hlinkClick r:id="rId2"/>
              </a:rPr>
              <a:t>www.ostersund.se/overformyndaren</a:t>
            </a:r>
            <a:r>
              <a:rPr kumimoji="0" lang="sv-SE" altLang="sv-SE" sz="1300" b="1" i="0" u="none" strike="noStrike" cap="none" normalizeH="0" baseline="0" dirty="0">
                <a:ln>
                  <a:noFill/>
                </a:ln>
                <a:solidFill>
                  <a:srgbClr val="333333"/>
                </a:solidFill>
                <a:effectLst/>
                <a:latin typeface="open sans"/>
              </a:rPr>
              <a:t> ”</a:t>
            </a:r>
            <a:r>
              <a:rPr kumimoji="0" lang="sv-SE" altLang="sv-SE" sz="1300" i="0" u="none" strike="noStrike" cap="none" normalizeH="0" baseline="0" dirty="0">
                <a:ln>
                  <a:noFill/>
                </a:ln>
                <a:solidFill>
                  <a:srgbClr val="333333"/>
                </a:solidFill>
                <a:effectLst/>
                <a:latin typeface="open sans"/>
              </a:rPr>
              <a:t>utbildningar hos överförmyndaren</a:t>
            </a:r>
            <a:r>
              <a:rPr kumimoji="0" lang="sv-SE" altLang="sv-SE" sz="1300" b="1" i="0" u="none" strike="noStrike" cap="none" normalizeH="0" baseline="0" dirty="0">
                <a:ln>
                  <a:noFill/>
                </a:ln>
                <a:solidFill>
                  <a:srgbClr val="333333"/>
                </a:solidFill>
                <a:effectLst/>
                <a:latin typeface="open sans"/>
              </a:rPr>
              <a:t>”</a:t>
            </a: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4" name="Rectangle 10">
            <a:extLst>
              <a:ext uri="{FF2B5EF4-FFF2-40B4-BE49-F238E27FC236}">
                <a16:creationId xmlns:a16="http://schemas.microsoft.com/office/drawing/2014/main" id="{E7618085-6470-359A-2C1D-5D9F2B770CA1}"/>
              </a:ext>
            </a:extLst>
          </p:cNvPr>
          <p:cNvSpPr>
            <a:spLocks noChangeArrowheads="1"/>
          </p:cNvSpPr>
          <p:nvPr/>
        </p:nvSpPr>
        <p:spPr bwMode="auto">
          <a:xfrm>
            <a:off x="427704" y="1765900"/>
            <a:ext cx="6984776" cy="3511173"/>
          </a:xfrm>
          <a:prstGeom prst="rect">
            <a:avLst/>
          </a:prstGeom>
          <a:solidFill>
            <a:srgbClr val="F2F2C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Årsräkning  kan också lämnas in via e-tjänsten </a:t>
            </a:r>
            <a:r>
              <a:rPr lang="sv-SE" altLang="sv-SE" sz="1300" b="1" dirty="0">
                <a:solidFill>
                  <a:srgbClr val="333333"/>
                </a:solidFill>
                <a:latin typeface="open sans"/>
              </a:rPr>
              <a:t>Provisum</a:t>
            </a:r>
            <a:r>
              <a:rPr kumimoji="0" lang="sv-SE" altLang="sv-SE" sz="1300" b="1" i="0" u="none" strike="noStrike" cap="none" normalizeH="0" baseline="0" dirty="0">
                <a:ln>
                  <a:noFill/>
                </a:ln>
                <a:solidFill>
                  <a:srgbClr val="333333"/>
                </a:solidFill>
                <a:effectLst/>
                <a:latin typeface="open sans"/>
              </a:rPr>
              <a:t> och att begära uttag från spärrat konto digitalt.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Allt du behöver för att kunna använda e-tjänsten </a:t>
            </a:r>
            <a:r>
              <a:rPr lang="sv-SE" altLang="sv-SE" sz="1000" dirty="0" err="1">
                <a:solidFill>
                  <a:srgbClr val="333333"/>
                </a:solidFill>
                <a:latin typeface="open sans"/>
              </a:rPr>
              <a:t>provisum</a:t>
            </a:r>
            <a:r>
              <a:rPr kumimoji="0" lang="sv-SE" altLang="sv-SE" sz="1000" b="0" i="0" u="none" strike="noStrike" cap="none" normalizeH="0" baseline="0" dirty="0">
                <a:ln>
                  <a:noFill/>
                </a:ln>
                <a:solidFill>
                  <a:srgbClr val="333333"/>
                </a:solidFill>
                <a:effectLst/>
                <a:latin typeface="open sans"/>
              </a:rPr>
              <a:t> är att du har tillgång till Internet och ditt bank-ID. Alla dina huvudmän finns redan upplagda i </a:t>
            </a:r>
            <a:r>
              <a:rPr lang="sv-SE" altLang="sv-SE" sz="1000" dirty="0">
                <a:solidFill>
                  <a:srgbClr val="333333"/>
                </a:solidFill>
                <a:latin typeface="open sans"/>
              </a:rPr>
              <a:t>e-tjänsten.</a:t>
            </a: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När du kommer till e-tjänsten ange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tryck logga in och uppge sedan ditt eget personnummer och tryck fortsätt. Öppna ditt mobila </a:t>
            </a:r>
            <a:r>
              <a:rPr kumimoji="0" lang="sv-SE" altLang="sv-SE" sz="1000" b="0" i="0" u="none" strike="noStrike" cap="none" normalizeH="0" baseline="0" dirty="0" err="1">
                <a:ln>
                  <a:noFill/>
                </a:ln>
                <a:solidFill>
                  <a:srgbClr val="333333"/>
                </a:solidFill>
                <a:effectLst/>
                <a:latin typeface="open sans"/>
              </a:rPr>
              <a:t>bankid</a:t>
            </a:r>
            <a:r>
              <a:rPr kumimoji="0" lang="sv-SE" altLang="sv-SE" sz="1000" b="0" i="0" u="none" strike="noStrike" cap="none" normalizeH="0" baseline="0" dirty="0">
                <a:ln>
                  <a:noFill/>
                </a:ln>
                <a:solidFill>
                  <a:srgbClr val="333333"/>
                </a:solidFill>
                <a:effectLst/>
                <a:latin typeface="open sans"/>
              </a:rPr>
              <a:t> i din telefon och ange din personliga kod.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0" i="0" u="none" strike="noStrike" cap="none" normalizeH="0" baseline="0" dirty="0">
                <a:ln>
                  <a:noFill/>
                </a:ln>
                <a:solidFill>
                  <a:srgbClr val="333333"/>
                </a:solidFill>
                <a:effectLst/>
                <a:latin typeface="open sans"/>
              </a:rPr>
              <a:t>Läs alltid under </a:t>
            </a:r>
            <a:r>
              <a:rPr kumimoji="0" lang="sv-SE" altLang="sv-SE" sz="1000" b="0" i="0" u="sng" strike="noStrike" cap="none" normalizeH="0" baseline="0" dirty="0">
                <a:ln>
                  <a:noFill/>
                </a:ln>
                <a:solidFill>
                  <a:srgbClr val="333333"/>
                </a:solidFill>
                <a:effectLst/>
                <a:latin typeface="open sans"/>
              </a:rPr>
              <a:t>Nyheter </a:t>
            </a:r>
            <a:r>
              <a:rPr kumimoji="0" lang="sv-SE" altLang="sv-SE" sz="1000" b="0" i="0" u="none" strike="noStrike" cap="none" normalizeH="0" baseline="0" dirty="0">
                <a:ln>
                  <a:noFill/>
                </a:ln>
                <a:solidFill>
                  <a:srgbClr val="333333"/>
                </a:solidFill>
                <a:effectLst/>
                <a:latin typeface="open sans"/>
              </a:rPr>
              <a:t>när du loggat in </a:t>
            </a:r>
            <a:r>
              <a:rPr lang="sv-SE" altLang="sv-SE" sz="1000" dirty="0">
                <a:solidFill>
                  <a:srgbClr val="333333"/>
                </a:solidFill>
                <a:latin typeface="open sans"/>
              </a:rPr>
              <a:t>o</a:t>
            </a:r>
            <a:r>
              <a:rPr kumimoji="0" lang="sv-SE" altLang="sv-SE" sz="1000" b="0" i="0" u="none" strike="noStrike" cap="none" normalizeH="0" baseline="0" dirty="0">
                <a:ln>
                  <a:noFill/>
                </a:ln>
                <a:solidFill>
                  <a:srgbClr val="333333"/>
                </a:solidFill>
                <a:effectLst/>
                <a:latin typeface="open sans"/>
              </a:rPr>
              <a:t>ch </a:t>
            </a:r>
            <a:r>
              <a:rPr lang="sv-SE" altLang="sv-SE" sz="1000" dirty="0">
                <a:solidFill>
                  <a:srgbClr val="333333"/>
                </a:solidFill>
                <a:latin typeface="open sans"/>
              </a:rPr>
              <a:t>läs </a:t>
            </a:r>
            <a:r>
              <a:rPr lang="sv-SE" altLang="sv-SE" sz="1000" dirty="0" err="1">
                <a:solidFill>
                  <a:srgbClr val="333333"/>
                </a:solidFill>
                <a:latin typeface="open sans"/>
              </a:rPr>
              <a:t>användar</a:t>
            </a:r>
            <a:r>
              <a:rPr lang="sv-SE" altLang="sv-SE" sz="1000" dirty="0">
                <a:solidFill>
                  <a:srgbClr val="333333"/>
                </a:solidFill>
                <a:latin typeface="open sans"/>
              </a:rPr>
              <a:t> instruktioner</a:t>
            </a:r>
            <a:r>
              <a:rPr kumimoji="0" lang="sv-SE" altLang="sv-SE" sz="1000" b="0" i="0" strike="noStrike" cap="none" normalizeH="0" baseline="0" dirty="0">
                <a:ln>
                  <a:noFill/>
                </a:ln>
                <a:solidFill>
                  <a:srgbClr val="333333"/>
                </a:solidFill>
                <a:effectLst/>
                <a:latin typeface="open sans"/>
              </a:rPr>
              <a:t> nere till vänster i menyn där finns </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000" dirty="0">
                <a:solidFill>
                  <a:srgbClr val="333333"/>
                </a:solidFill>
                <a:latin typeface="open sans"/>
              </a:rPr>
              <a:t>Instruktioner </a:t>
            </a:r>
            <a:r>
              <a:rPr kumimoji="0" lang="sv-SE" altLang="sv-SE" sz="1000" b="0" i="0" strike="noStrike" cap="none" normalizeH="0" baseline="0" dirty="0">
                <a:ln>
                  <a:noFill/>
                </a:ln>
                <a:solidFill>
                  <a:srgbClr val="333333"/>
                </a:solidFill>
                <a:effectLst/>
                <a:latin typeface="open sans"/>
              </a:rPr>
              <a:t>hur du använder e- tjänsten</a:t>
            </a:r>
            <a:r>
              <a:rPr kumimoji="0" lang="sv-SE" altLang="sv-SE" sz="1000" b="0" i="0" u="none" strike="noStrike" cap="none" normalizeH="0" baseline="0" dirty="0">
                <a:ln>
                  <a:noFill/>
                </a:ln>
                <a:solidFill>
                  <a:srgbClr val="333333"/>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300" b="1"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300" b="1" i="0" u="none" strike="noStrike" cap="none" normalizeH="0" baseline="0" dirty="0">
                <a:ln>
                  <a:noFill/>
                </a:ln>
                <a:solidFill>
                  <a:srgbClr val="333333"/>
                </a:solidFill>
                <a:effectLst/>
                <a:latin typeface="open sans"/>
              </a:rPr>
              <a:t>Följ länk nedan:</a:t>
            </a:r>
          </a:p>
          <a:p>
            <a:pPr marL="0" marR="0" lvl="0" indent="0" algn="l" defTabSz="914400" rtl="0" eaLnBrk="0" fontAlgn="base" latinLnBrk="0" hangingPunct="0">
              <a:lnSpc>
                <a:spcPct val="100000"/>
              </a:lnSpc>
              <a:spcBef>
                <a:spcPct val="0"/>
              </a:spcBef>
              <a:spcAft>
                <a:spcPct val="0"/>
              </a:spcAft>
              <a:buClrTx/>
              <a:buSzTx/>
              <a:buFontTx/>
              <a:buNone/>
              <a:tabLst/>
            </a:pPr>
            <a:r>
              <a:rPr lang="sv-SE" altLang="sv-SE" sz="1400" dirty="0">
                <a:solidFill>
                  <a:srgbClr val="333333"/>
                </a:solidFill>
                <a:latin typeface="open sans"/>
                <a:hlinkClick r:id="rId3"/>
              </a:rPr>
              <a:t>www.ostersund.se/provisum</a:t>
            </a:r>
            <a:r>
              <a:rPr lang="sv-SE" altLang="sv-SE" sz="1400" dirty="0">
                <a:solidFill>
                  <a:srgbClr val="333333"/>
                </a:solidFill>
                <a:latin typeface="open sans"/>
              </a:rPr>
              <a:t> </a:t>
            </a:r>
            <a:endParaRPr kumimoji="0" lang="sv-SE" altLang="sv-SE" sz="14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600" b="0" i="0" u="sng" strike="noStrike" cap="none" normalizeH="0" baseline="0" dirty="0">
                <a:ln>
                  <a:noFill/>
                </a:ln>
                <a:solidFill>
                  <a:srgbClr val="333333"/>
                </a:solidFill>
                <a:effectLst/>
                <a:latin typeface="open sans"/>
              </a:rPr>
              <a:t> </a:t>
            </a:r>
            <a:r>
              <a:rPr kumimoji="0" lang="sv-SE" altLang="sv-SE" sz="1000" b="0" i="0" u="none" strike="noStrike" cap="none" normalizeH="0" baseline="0" dirty="0">
                <a:ln>
                  <a:noFill/>
                </a:ln>
                <a:solidFill>
                  <a:srgbClr val="333333"/>
                </a:solidFill>
                <a:effectLst/>
                <a:latin typeface="open sans"/>
              </a:rPr>
              <a:t>Om du inte kan lämna in årsräkningen digitalt så använder du blanketten Årsräkning/sluträkning och redogörelseblanketten som finns på vår hemsida under blanketter.</a:t>
            </a:r>
            <a:endParaRPr kumimoji="0" lang="sv-SE" altLang="sv-S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sv-SE" altLang="sv-SE" sz="1800" b="0" i="0" u="none" strike="noStrike" cap="none" normalizeH="0" baseline="0" dirty="0">
                <a:ln>
                  <a:noFill/>
                </a:ln>
                <a:solidFill>
                  <a:schemeClr val="tx1"/>
                </a:solidFill>
                <a:effectLst/>
                <a:latin typeface="Arial" panose="020B0604020202020204" pitchFamily="34" charset="0"/>
              </a:rPr>
            </a:b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6" name="Platshållare för text 2">
            <a:extLst>
              <a:ext uri="{FF2B5EF4-FFF2-40B4-BE49-F238E27FC236}">
                <a16:creationId xmlns:a16="http://schemas.microsoft.com/office/drawing/2014/main" id="{7BC6C4C6-0963-84B8-D439-FA07F15630CC}"/>
              </a:ext>
            </a:extLst>
          </p:cNvPr>
          <p:cNvSpPr txBox="1">
            <a:spLocks/>
          </p:cNvSpPr>
          <p:nvPr/>
        </p:nvSpPr>
        <p:spPr>
          <a:xfrm>
            <a:off x="431913" y="4149081"/>
            <a:ext cx="7884368" cy="2575068"/>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endParaRPr lang="sv-SE" dirty="0"/>
          </a:p>
          <a:p>
            <a:pPr marL="0" indent="0">
              <a:buFont typeface="Arial" panose="020B0604020202020204" pitchFamily="34" charset="0"/>
              <a:buNone/>
            </a:pPr>
            <a:r>
              <a:rPr lang="sv-SE" sz="7200" dirty="0"/>
              <a:t>Kontaktuppgifter</a:t>
            </a:r>
          </a:p>
          <a:p>
            <a:r>
              <a:rPr lang="sv-SE" sz="7200" dirty="0"/>
              <a:t>-Kenneth Nilsson  063-14 30 65 kenneth.nilsson@ostersund.se </a:t>
            </a:r>
          </a:p>
          <a:p>
            <a:r>
              <a:rPr lang="sv-SE" sz="7200" dirty="0"/>
              <a:t>-Mattis Gelotte      063-14 42 81 mattis.gelotte@ostersund.se</a:t>
            </a:r>
          </a:p>
          <a:p>
            <a:endParaRPr lang="sv-SE" dirty="0"/>
          </a:p>
        </p:txBody>
      </p:sp>
    </p:spTree>
    <p:extLst>
      <p:ext uri="{BB962C8B-B14F-4D97-AF65-F5344CB8AC3E}">
        <p14:creationId xmlns:p14="http://schemas.microsoft.com/office/powerpoint/2010/main" val="31917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7" end="17"/>
                                            </p:txEl>
                                          </p:spTgt>
                                        </p:tgtEl>
                                        <p:attrNameLst>
                                          <p:attrName>style.visibility</p:attrName>
                                        </p:attrNameLst>
                                      </p:cBhvr>
                                      <p:to>
                                        <p:strVal val="visible"/>
                                      </p:to>
                                    </p:set>
                                    <p:anim calcmode="lin" valueType="num">
                                      <p:cBhvr additive="base">
                                        <p:cTn id="7"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8" end="18"/>
                                            </p:txEl>
                                          </p:spTgt>
                                        </p:tgtEl>
                                        <p:attrNameLst>
                                          <p:attrName>style.visibility</p:attrName>
                                        </p:attrNameLst>
                                      </p:cBhvr>
                                      <p:to>
                                        <p:strVal val="visible"/>
                                      </p:to>
                                    </p:set>
                                    <p:anim calcmode="lin" valueType="num">
                                      <p:cBhvr additive="base">
                                        <p:cTn id="11"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8" end="1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19" end="19"/>
                                            </p:txEl>
                                          </p:spTgt>
                                        </p:tgtEl>
                                        <p:attrNameLst>
                                          <p:attrName>style.visibility</p:attrName>
                                        </p:attrNameLst>
                                      </p:cBhvr>
                                      <p:to>
                                        <p:strVal val="visible"/>
                                      </p:to>
                                    </p:set>
                                    <p:anim calcmode="lin" valueType="num">
                                      <p:cBhvr additive="base">
                                        <p:cTn id="15" dur="500" fill="hold"/>
                                        <p:tgtEl>
                                          <p:spTgt spid="6">
                                            <p:txEl>
                                              <p:pRg st="19" end="1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81A77B-6B99-A75E-5234-96CDB604243E}"/>
              </a:ext>
            </a:extLst>
          </p:cNvPr>
          <p:cNvSpPr>
            <a:spLocks noGrp="1"/>
          </p:cNvSpPr>
          <p:nvPr>
            <p:ph type="title"/>
          </p:nvPr>
        </p:nvSpPr>
        <p:spPr>
          <a:xfrm>
            <a:off x="420688" y="500063"/>
            <a:ext cx="6743600" cy="1128737"/>
          </a:xfrm>
        </p:spPr>
        <p:txBody>
          <a:bodyPr>
            <a:normAutofit fontScale="90000"/>
          </a:bodyPr>
          <a:lstStyle/>
          <a:p>
            <a:r>
              <a:rPr lang="sv-SE" dirty="0"/>
              <a:t>Från </a:t>
            </a:r>
            <a:r>
              <a:rPr lang="sv-SE" sz="2700" dirty="0"/>
              <a:t>Försäkringskassan</a:t>
            </a:r>
            <a:r>
              <a:rPr lang="sv-SE" dirty="0"/>
              <a:t> du kan beställa underlag till din årsredovisning </a:t>
            </a:r>
          </a:p>
        </p:txBody>
      </p:sp>
      <p:sp>
        <p:nvSpPr>
          <p:cNvPr id="3" name="Platshållare för text 2">
            <a:extLst>
              <a:ext uri="{FF2B5EF4-FFF2-40B4-BE49-F238E27FC236}">
                <a16:creationId xmlns:a16="http://schemas.microsoft.com/office/drawing/2014/main" id="{ACFA4EBB-7996-647A-5035-65226E7B1CD4}"/>
              </a:ext>
            </a:extLst>
          </p:cNvPr>
          <p:cNvSpPr>
            <a:spLocks noGrp="1"/>
          </p:cNvSpPr>
          <p:nvPr>
            <p:ph type="body" sz="quarter" idx="14"/>
          </p:nvPr>
        </p:nvSpPr>
        <p:spPr>
          <a:xfrm>
            <a:off x="420688" y="1700213"/>
            <a:ext cx="6426200" cy="4657725"/>
          </a:xfrm>
        </p:spPr>
        <p:txBody>
          <a:bodyPr>
            <a:normAutofit fontScale="70000" lnSpcReduction="20000"/>
          </a:bodyPr>
          <a:lstStyle/>
          <a:p>
            <a:r>
              <a:rPr lang="sv-SE" b="1" dirty="0"/>
              <a:t>Digitala tjänster för ställföreträdare hos Försäkringskassan</a:t>
            </a:r>
          </a:p>
          <a:p>
            <a:pPr marL="0" indent="0">
              <a:buNone/>
            </a:pPr>
            <a:endParaRPr lang="sv-SE" dirty="0"/>
          </a:p>
          <a:p>
            <a:r>
              <a:rPr lang="sv-SE" dirty="0"/>
              <a:t>Om du är god man eller förvaltare för en person kan du använda Mina sidor för att ansöka om ersättning för din huvudman. </a:t>
            </a:r>
          </a:p>
          <a:p>
            <a:pPr marL="0" indent="0">
              <a:buNone/>
            </a:pPr>
            <a:endParaRPr lang="sv-SE" dirty="0"/>
          </a:p>
          <a:p>
            <a:r>
              <a:rPr lang="sv-SE" dirty="0"/>
              <a:t>Utifrån din roll som ställföreträdare kan du logga in på Mina sidor och ansöka om ersättning – och från januari också beställa underlag inför årsredovisningen till Överförmyndarnämnden. Du behöver bara en inloggning oavsett om du har en eller flera huvudmän.</a:t>
            </a:r>
          </a:p>
          <a:p>
            <a:endParaRPr lang="sv-SE" dirty="0"/>
          </a:p>
          <a:p>
            <a:r>
              <a:rPr lang="sv-SE" dirty="0"/>
              <a:t>För att använda digitala tjänster går du till Logga in här på webbplatsen. På inloggningssidan väljer du att logga in som ställföreträdare. Du loggar in med ditt personnummer och identifierar dig med ditt bank-id. </a:t>
            </a:r>
          </a:p>
          <a:p>
            <a:endParaRPr lang="sv-SE" dirty="0"/>
          </a:p>
          <a:p>
            <a:r>
              <a:rPr lang="sv-SE" dirty="0"/>
              <a:t>F-kassan behöver ha </a:t>
            </a:r>
            <a:r>
              <a:rPr lang="sv-SE" u="sng" dirty="0"/>
              <a:t>en kopia av ditt förordnande registrerat hos sig </a:t>
            </a:r>
            <a:r>
              <a:rPr lang="sv-SE" dirty="0"/>
              <a:t>för att du ska få tillgång till tjänsten.</a:t>
            </a:r>
          </a:p>
          <a:p>
            <a:endParaRPr lang="sv-SE" dirty="0"/>
          </a:p>
          <a:p>
            <a:pPr marL="0" indent="0">
              <a:buNone/>
            </a:pPr>
            <a:r>
              <a:rPr lang="sv-SE" b="1" dirty="0"/>
              <a:t>       Beställa underlag inför årsredovisningen </a:t>
            </a:r>
          </a:p>
          <a:p>
            <a:r>
              <a:rPr lang="sv-SE" dirty="0"/>
              <a:t>När du ska redovisa till Överförmyndarnämnden beställer du enkelt underlag från oss via Mina sidor. Du får då en sammanställning av samtliga utbetalningar som vi gjort till din huvudman för föregående år och vilken skatt vi dragit. Sammanställningen skickar vi till den postadress vi har registrerad för dig som ställföreträdare. </a:t>
            </a:r>
          </a:p>
          <a:p>
            <a:endParaRPr lang="sv-SE" dirty="0"/>
          </a:p>
          <a:p>
            <a:endParaRPr lang="sv-SE" dirty="0"/>
          </a:p>
        </p:txBody>
      </p:sp>
    </p:spTree>
    <p:extLst>
      <p:ext uri="{BB962C8B-B14F-4D97-AF65-F5344CB8AC3E}">
        <p14:creationId xmlns:p14="http://schemas.microsoft.com/office/powerpoint/2010/main" val="374811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1DA99D-31C6-EE0C-5B03-CA612ABD4F52}"/>
              </a:ext>
            </a:extLst>
          </p:cNvPr>
          <p:cNvSpPr>
            <a:spLocks noGrp="1"/>
          </p:cNvSpPr>
          <p:nvPr>
            <p:ph type="title"/>
          </p:nvPr>
        </p:nvSpPr>
        <p:spPr>
          <a:xfrm>
            <a:off x="420688" y="500063"/>
            <a:ext cx="6426200" cy="768697"/>
          </a:xfrm>
        </p:spPr>
        <p:txBody>
          <a:bodyPr>
            <a:normAutofit fontScale="90000"/>
          </a:bodyPr>
          <a:lstStyle/>
          <a:p>
            <a:r>
              <a:rPr lang="sv-SE" dirty="0"/>
              <a:t>Innan du börjar med årsräkningen skriv ut följande blanketter från hemsidan</a:t>
            </a:r>
          </a:p>
        </p:txBody>
      </p:sp>
      <p:sp>
        <p:nvSpPr>
          <p:cNvPr id="3" name="Platshållare för text 2">
            <a:extLst>
              <a:ext uri="{FF2B5EF4-FFF2-40B4-BE49-F238E27FC236}">
                <a16:creationId xmlns:a16="http://schemas.microsoft.com/office/drawing/2014/main" id="{4FD56261-F37B-CB7B-5DA3-109E3EDC2482}"/>
              </a:ext>
            </a:extLst>
          </p:cNvPr>
          <p:cNvSpPr>
            <a:spLocks noGrp="1"/>
          </p:cNvSpPr>
          <p:nvPr>
            <p:ph type="body" sz="quarter" idx="14"/>
          </p:nvPr>
        </p:nvSpPr>
        <p:spPr>
          <a:xfrm>
            <a:off x="430450" y="1412776"/>
            <a:ext cx="6426200" cy="5301208"/>
          </a:xfrm>
        </p:spPr>
        <p:txBody>
          <a:bodyPr>
            <a:normAutofit fontScale="25000" lnSpcReduction="20000"/>
          </a:bodyPr>
          <a:lstStyle/>
          <a:p>
            <a:r>
              <a:rPr lang="sv-SE" sz="7200" dirty="0"/>
              <a:t>Årsräkning/sluträkning</a:t>
            </a:r>
          </a:p>
          <a:p>
            <a:endParaRPr lang="sv-SE" sz="5000" dirty="0"/>
          </a:p>
          <a:p>
            <a:pPr marL="0" indent="0">
              <a:buNone/>
            </a:pPr>
            <a:r>
              <a:rPr lang="sv-SE" sz="5000" dirty="0">
                <a:hlinkClick r:id="rId2"/>
              </a:rPr>
              <a:t>https://eservice.ostersund.se/oversikt/getflowform/395/227</a:t>
            </a:r>
            <a:endParaRPr lang="sv-SE" sz="5000" dirty="0"/>
          </a:p>
          <a:p>
            <a:pPr marL="0" indent="0">
              <a:buNone/>
            </a:pPr>
            <a:endParaRPr lang="sv-SE" sz="5000" dirty="0"/>
          </a:p>
          <a:p>
            <a:r>
              <a:rPr lang="sv-SE" sz="7200" dirty="0"/>
              <a:t>Redogörelseblankett </a:t>
            </a:r>
            <a:r>
              <a:rPr lang="sv-SE" sz="5600" dirty="0"/>
              <a:t> (obligatorisk bilaga)  </a:t>
            </a:r>
          </a:p>
          <a:p>
            <a:pPr marL="0" indent="0">
              <a:buNone/>
            </a:pPr>
            <a:endParaRPr lang="sv-SE" sz="5600" dirty="0"/>
          </a:p>
          <a:p>
            <a:pPr marL="0" indent="0">
              <a:buNone/>
            </a:pPr>
            <a:r>
              <a:rPr lang="sv-SE" sz="5400" dirty="0">
                <a:hlinkClick r:id="rId3"/>
              </a:rPr>
              <a:t>https://eservice.ostersund.se/oversikt/getflowform/790/209</a:t>
            </a:r>
            <a:endParaRPr lang="sv-SE" sz="5400" dirty="0"/>
          </a:p>
          <a:p>
            <a:pPr marL="0" indent="0">
              <a:buNone/>
            </a:pPr>
            <a:endParaRPr lang="sv-SE" sz="5000" dirty="0"/>
          </a:p>
          <a:p>
            <a:pPr marL="0" indent="0">
              <a:buNone/>
            </a:pPr>
            <a:endParaRPr lang="sv-SE" sz="5000" dirty="0"/>
          </a:p>
          <a:p>
            <a:r>
              <a:rPr lang="sv-SE" sz="7200" dirty="0"/>
              <a:t>Hjälpblankett inkomster och utgifter                                 </a:t>
            </a:r>
          </a:p>
          <a:p>
            <a:pPr marL="0" indent="0">
              <a:buNone/>
            </a:pPr>
            <a:r>
              <a:rPr lang="sv-SE" sz="5000" dirty="0"/>
              <a:t>     (egen sammanställning över inkomster och utgifter)</a:t>
            </a:r>
          </a:p>
          <a:p>
            <a:endParaRPr lang="sv-SE" sz="5000" dirty="0"/>
          </a:p>
          <a:p>
            <a:r>
              <a:rPr lang="sv-SE" sz="7200" dirty="0"/>
              <a:t>Anvisning årsräkning</a:t>
            </a:r>
          </a:p>
          <a:p>
            <a:endParaRPr lang="sv-SE" sz="5600" dirty="0"/>
          </a:p>
          <a:p>
            <a:pPr marL="0" indent="0">
              <a:buNone/>
            </a:pPr>
            <a:r>
              <a:rPr lang="sv-SE" sz="5600" dirty="0">
                <a:hlinkClick r:id="rId4"/>
              </a:rPr>
              <a:t>https://eservice.ostersund.se/oversikt/getflowform/395/229</a:t>
            </a:r>
            <a:endParaRPr lang="sv-SE" sz="5600" dirty="0"/>
          </a:p>
          <a:p>
            <a:pPr marL="0" indent="0">
              <a:buNone/>
            </a:pPr>
            <a:endParaRPr lang="sv-SE" sz="5000" dirty="0"/>
          </a:p>
          <a:p>
            <a:r>
              <a:rPr lang="sv-SE" sz="7200" dirty="0"/>
              <a:t>Exempel på ifylld årsräkning </a:t>
            </a:r>
          </a:p>
          <a:p>
            <a:endParaRPr lang="sv-SE" sz="5600" dirty="0"/>
          </a:p>
          <a:p>
            <a:pPr marL="0" indent="0">
              <a:buNone/>
            </a:pPr>
            <a:r>
              <a:rPr lang="sv-SE" sz="5600" dirty="0">
                <a:hlinkClick r:id="rId5"/>
              </a:rPr>
              <a:t>https://eservice.ostersund.se/oversikt/getflowform/395/231</a:t>
            </a:r>
            <a:endParaRPr lang="sv-SE" sz="5600" dirty="0"/>
          </a:p>
          <a:p>
            <a:pPr marL="0" indent="0">
              <a:buNone/>
            </a:pPr>
            <a:endParaRPr lang="sv-SE" sz="5600" dirty="0"/>
          </a:p>
          <a:p>
            <a:pPr marL="0" indent="0">
              <a:buNone/>
            </a:pPr>
            <a:r>
              <a:rPr lang="sv-SE" sz="4000" dirty="0"/>
              <a:t>Blanketter för årsräkning/sluträkning, redogörelseblankett och andra blanketter finns att skriva ut via Östersunds kommuns hemsida </a:t>
            </a:r>
            <a:r>
              <a:rPr lang="sv-SE" sz="4500" dirty="0"/>
              <a:t>Vill du fylla i blanketterna direkt på datorn går det utmärkt, de ligger på vår hemsida se hänvisning nedan. </a:t>
            </a:r>
            <a:endParaRPr lang="sv-SE" sz="4500" dirty="0">
              <a:solidFill>
                <a:srgbClr val="00B0F0"/>
              </a:solidFill>
            </a:endParaRPr>
          </a:p>
          <a:p>
            <a:pPr marL="0" indent="0">
              <a:buNone/>
            </a:pPr>
            <a:r>
              <a:rPr lang="sv-SE" sz="4500" dirty="0"/>
              <a:t> </a:t>
            </a:r>
            <a:endParaRPr lang="sv-SE" sz="3600" dirty="0"/>
          </a:p>
          <a:p>
            <a:pPr marL="0" indent="0">
              <a:buNone/>
            </a:pPr>
            <a:r>
              <a:rPr lang="sv-SE" sz="4800" dirty="0">
                <a:solidFill>
                  <a:srgbClr val="003399"/>
                </a:solidFill>
                <a:hlinkClick r:id="rId6"/>
              </a:rPr>
              <a:t>www.ostersund.se/overformyndaren</a:t>
            </a:r>
            <a:r>
              <a:rPr lang="sv-SE" sz="4800" dirty="0">
                <a:solidFill>
                  <a:srgbClr val="003399"/>
                </a:solidFill>
              </a:rPr>
              <a:t>  -blanketter</a:t>
            </a:r>
          </a:p>
          <a:p>
            <a:endParaRPr lang="sv-SE" dirty="0"/>
          </a:p>
          <a:p>
            <a:endParaRPr lang="sv-SE" dirty="0"/>
          </a:p>
        </p:txBody>
      </p:sp>
      <p:pic>
        <p:nvPicPr>
          <p:cNvPr id="4" name="Bild 3" descr="Laptop">
            <a:extLst>
              <a:ext uri="{FF2B5EF4-FFF2-40B4-BE49-F238E27FC236}">
                <a16:creationId xmlns:a16="http://schemas.microsoft.com/office/drawing/2014/main" id="{C4F04B61-2C61-40AC-96E1-966EBC6050E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56176" y="1772816"/>
            <a:ext cx="914400" cy="914400"/>
          </a:xfrm>
          <a:prstGeom prst="rect">
            <a:avLst/>
          </a:prstGeom>
        </p:spPr>
      </p:pic>
    </p:spTree>
    <p:extLst>
      <p:ext uri="{BB962C8B-B14F-4D97-AF65-F5344CB8AC3E}">
        <p14:creationId xmlns:p14="http://schemas.microsoft.com/office/powerpoint/2010/main" val="10934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0" end="20"/>
                                            </p:txEl>
                                          </p:spTgt>
                                        </p:tgtEl>
                                        <p:attrNameLst>
                                          <p:attrName>style.visibility</p:attrName>
                                        </p:attrNameLst>
                                      </p:cBhvr>
                                      <p:to>
                                        <p:strVal val="visible"/>
                                      </p:to>
                                    </p:set>
                                    <p:anim calcmode="lin" valueType="num">
                                      <p:cBhvr additive="base">
                                        <p:cTn id="47"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21" end="21"/>
                                            </p:txEl>
                                          </p:spTgt>
                                        </p:tgtEl>
                                        <p:attrNameLst>
                                          <p:attrName>style.visibility</p:attrName>
                                        </p:attrNameLst>
                                      </p:cBhvr>
                                      <p:to>
                                        <p:strVal val="visible"/>
                                      </p:to>
                                    </p:set>
                                    <p:anim calcmode="lin" valueType="num">
                                      <p:cBhvr additive="base">
                                        <p:cTn id="5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22" end="22"/>
                                            </p:txEl>
                                          </p:spTgt>
                                        </p:tgtEl>
                                        <p:attrNameLst>
                                          <p:attrName>style.visibility</p:attrName>
                                        </p:attrNameLst>
                                      </p:cBhvr>
                                      <p:to>
                                        <p:strVal val="visible"/>
                                      </p:to>
                                    </p:set>
                                    <p:anim calcmode="lin" valueType="num">
                                      <p:cBhvr additive="base">
                                        <p:cTn id="5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B60EBE-9AB4-7A26-AC60-AE428EF59F1B}"/>
              </a:ext>
            </a:extLst>
          </p:cNvPr>
          <p:cNvSpPr>
            <a:spLocks noGrp="1"/>
          </p:cNvSpPr>
          <p:nvPr>
            <p:ph type="title"/>
          </p:nvPr>
        </p:nvSpPr>
        <p:spPr>
          <a:xfrm>
            <a:off x="420688" y="500063"/>
            <a:ext cx="6426200" cy="566737"/>
          </a:xfrm>
        </p:spPr>
        <p:txBody>
          <a:bodyPr/>
          <a:lstStyle/>
          <a:p>
            <a:r>
              <a:rPr lang="sv-SE" dirty="0"/>
              <a:t>Vem betalar arvodet 2023</a:t>
            </a:r>
          </a:p>
        </p:txBody>
      </p:sp>
      <p:sp>
        <p:nvSpPr>
          <p:cNvPr id="3" name="Platshållare för text 2">
            <a:extLst>
              <a:ext uri="{FF2B5EF4-FFF2-40B4-BE49-F238E27FC236}">
                <a16:creationId xmlns:a16="http://schemas.microsoft.com/office/drawing/2014/main" id="{4E1F22E3-71D2-8888-9FFE-EAAA5325CF30}"/>
              </a:ext>
            </a:extLst>
          </p:cNvPr>
          <p:cNvSpPr>
            <a:spLocks noGrp="1"/>
          </p:cNvSpPr>
          <p:nvPr>
            <p:ph type="body" sz="quarter" idx="14"/>
          </p:nvPr>
        </p:nvSpPr>
        <p:spPr>
          <a:xfrm>
            <a:off x="420688" y="1340768"/>
            <a:ext cx="6426200" cy="4918075"/>
          </a:xfrm>
        </p:spPr>
        <p:txBody>
          <a:bodyPr>
            <a:normAutofit fontScale="70000" lnSpcReduction="20000"/>
          </a:bodyPr>
          <a:lstStyle/>
          <a:p>
            <a:pPr marL="0" indent="0">
              <a:spcAft>
                <a:spcPts val="1200"/>
              </a:spcAft>
              <a:buNone/>
            </a:pPr>
            <a:r>
              <a:rPr lang="sv-SE" altLang="sv-SE" dirty="0">
                <a:cs typeface="Arial" charset="0"/>
              </a:rPr>
              <a:t>Huvudregeln är att huvudmannen betalar arvodet om</a:t>
            </a:r>
          </a:p>
          <a:p>
            <a:pPr>
              <a:spcAft>
                <a:spcPts val="1200"/>
              </a:spcAft>
            </a:pPr>
            <a:r>
              <a:rPr lang="sv-SE" altLang="sv-SE" dirty="0">
                <a:cs typeface="Arial" charset="0"/>
              </a:rPr>
              <a:t>Skattepliktig inkomst överstiger 2,65 gånger prisbasbeloppet = 139 125 kr eller att</a:t>
            </a:r>
          </a:p>
          <a:p>
            <a:r>
              <a:rPr lang="sv-SE" altLang="sv-SE" dirty="0">
                <a:cs typeface="Arial" charset="0"/>
              </a:rPr>
              <a:t>Tillgångarna överstiger 2 gånger prisbasbeloppet = 105 000 kr </a:t>
            </a:r>
          </a:p>
          <a:p>
            <a:pPr marL="0" indent="0">
              <a:buNone/>
            </a:pPr>
            <a:endParaRPr lang="sv-SE" altLang="sv-SE" dirty="0">
              <a:cs typeface="Arial" charset="0"/>
            </a:endParaRPr>
          </a:p>
          <a:p>
            <a:r>
              <a:rPr lang="sv-SE" altLang="sv-SE" dirty="0">
                <a:cs typeface="Arial" charset="0"/>
              </a:rPr>
              <a:t>Ansök alltid om merkostnadsersättning för huvudmannen från Försäkringskassan arvodet till god man är del av underlag för att söka merkostnadsersättning.</a:t>
            </a:r>
          </a:p>
          <a:p>
            <a:endParaRPr lang="sv-SE" altLang="sv-SE" dirty="0">
              <a:cs typeface="Arial" charset="0"/>
            </a:endParaRPr>
          </a:p>
          <a:p>
            <a:r>
              <a:rPr lang="sv-SE" altLang="sv-SE" dirty="0">
                <a:cs typeface="Arial" charset="0"/>
              </a:rPr>
              <a:t>Håll koll på ändrande inkomstförhållanden vilket kan påverka rätten till bostadsbidrag och möjlighet till nedsättning av omsorgsavgifter </a:t>
            </a:r>
            <a:r>
              <a:rPr lang="sv-SE" altLang="sv-SE" dirty="0" err="1">
                <a:cs typeface="Arial" charset="0"/>
              </a:rPr>
              <a:t>pga</a:t>
            </a:r>
            <a:r>
              <a:rPr lang="sv-SE" altLang="sv-SE" dirty="0">
                <a:cs typeface="Arial" charset="0"/>
              </a:rPr>
              <a:t> att huvudmannen står för arvodet</a:t>
            </a:r>
          </a:p>
          <a:p>
            <a:endParaRPr lang="sv-SE" altLang="sv-SE" dirty="0">
              <a:cs typeface="Arial" charset="0"/>
            </a:endParaRPr>
          </a:p>
          <a:p>
            <a:r>
              <a:rPr lang="sv-SE" altLang="sv-SE" b="1" dirty="0">
                <a:cs typeface="Arial" charset="0"/>
              </a:rPr>
              <a:t>Skatt och sociala avgifter</a:t>
            </a:r>
          </a:p>
          <a:p>
            <a:endParaRPr lang="sv-SE" dirty="0"/>
          </a:p>
          <a:p>
            <a:r>
              <a:rPr lang="sv-SE" dirty="0"/>
              <a:t>Nedan en länk till ifyllt exempel hur du redovisar arvode när det är er huvudman som ska betala arvodet, dvs att ni som god man som redovisar in preliminärt skatteavdrag och sociala avgifter till skatteverket på en förenklad arbetsgivardeklaration (blankett nr SKV 4805 hos skatteverket</a:t>
            </a:r>
          </a:p>
          <a:p>
            <a:endParaRPr lang="sv-SE" dirty="0">
              <a:hlinkClick r:id="rId2"/>
            </a:endParaRPr>
          </a:p>
          <a:p>
            <a:r>
              <a:rPr lang="sv-SE" dirty="0">
                <a:hlinkClick r:id="rId2"/>
              </a:rPr>
              <a:t>https://eservice.ostersund.se/oversikt/getflowform/395/332</a:t>
            </a:r>
            <a:endParaRPr lang="sv-SE" dirty="0"/>
          </a:p>
          <a:p>
            <a:endParaRPr lang="sv-SE" dirty="0"/>
          </a:p>
          <a:p>
            <a:endParaRPr lang="sv-SE" dirty="0"/>
          </a:p>
          <a:p>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225692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DF662387-4380-2D41-A456-8190BED06866}"/>
              </a:ext>
            </a:extLst>
          </p:cNvPr>
          <p:cNvSpPr txBox="1">
            <a:spLocks noChangeArrowheads="1"/>
          </p:cNvSpPr>
          <p:nvPr/>
        </p:nvSpPr>
        <p:spPr bwMode="auto">
          <a:xfrm>
            <a:off x="1244256" y="5854213"/>
            <a:ext cx="712819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285750" indent="-285750">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3367"/>
                </a:solidFill>
                <a:latin typeface="Arial" panose="020B0604020202020204" pitchFamily="34" charset="0"/>
              </a:defRPr>
            </a:lvl1pPr>
            <a:lvl2pPr>
              <a:spcBef>
                <a:spcPts val="4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3367"/>
                </a:solidFill>
                <a:latin typeface="Arial" panose="020B0604020202020204" pitchFamily="34" charset="0"/>
              </a:defRPr>
            </a:lvl2pPr>
            <a:lvl3pPr>
              <a:spcBef>
                <a:spcPts val="3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3367"/>
                </a:solidFill>
                <a:latin typeface="Arial" panose="020B0604020202020204" pitchFamily="34" charset="0"/>
              </a:defRPr>
            </a:lvl3pPr>
            <a:lvl4pPr>
              <a:spcBef>
                <a:spcPts val="3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panose="020B0604020202020204" pitchFamily="34" charset="0"/>
              </a:defRPr>
            </a:lvl4pPr>
            <a:lvl5pPr>
              <a:spcBef>
                <a:spcPts val="2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5pPr>
            <a:lvl6pPr marL="25146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6pPr>
            <a:lvl7pPr marL="29718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7pPr>
            <a:lvl8pPr marL="34290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8pPr>
            <a:lvl9pPr marL="3886200" indent="-228600" defTabSz="449263" eaLnBrk="0" fontAlgn="base" hangingPunct="0">
              <a:spcBef>
                <a:spcPts val="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panose="020B0604020202020204" pitchFamily="34" charset="0"/>
              </a:defRPr>
            </a:lvl9pPr>
          </a:lstStyle>
          <a:p>
            <a:pPr eaLnBrk="1" hangingPunct="1">
              <a:spcBef>
                <a:spcPct val="0"/>
              </a:spcBef>
              <a:buClrTx/>
              <a:buFont typeface="Arial" panose="020B0604020202020204" pitchFamily="34" charset="0"/>
              <a:buChar char="•"/>
            </a:pPr>
            <a:endParaRPr lang="sv-SE" altLang="sv-SE" baseline="0">
              <a:solidFill>
                <a:srgbClr val="000000"/>
              </a:solidFill>
            </a:endParaRPr>
          </a:p>
        </p:txBody>
      </p:sp>
      <p:sp>
        <p:nvSpPr>
          <p:cNvPr id="2" name="Rubrik 1">
            <a:extLst>
              <a:ext uri="{FF2B5EF4-FFF2-40B4-BE49-F238E27FC236}">
                <a16:creationId xmlns:a16="http://schemas.microsoft.com/office/drawing/2014/main" id="{206A5036-97F6-1A72-8EE2-CF367E4405D3}"/>
              </a:ext>
            </a:extLst>
          </p:cNvPr>
          <p:cNvSpPr>
            <a:spLocks noGrp="1"/>
          </p:cNvSpPr>
          <p:nvPr>
            <p:ph type="title"/>
          </p:nvPr>
        </p:nvSpPr>
        <p:spPr>
          <a:xfrm>
            <a:off x="420688" y="500063"/>
            <a:ext cx="6815608" cy="840705"/>
          </a:xfrm>
        </p:spPr>
        <p:txBody>
          <a:bodyPr>
            <a:normAutofit fontScale="90000"/>
          </a:bodyPr>
          <a:lstStyle/>
          <a:p>
            <a:r>
              <a:rPr lang="sv-SE" dirty="0"/>
              <a:t>Viktiga underlag att ta fram innan du börjar</a:t>
            </a:r>
          </a:p>
        </p:txBody>
      </p:sp>
      <p:sp>
        <p:nvSpPr>
          <p:cNvPr id="3" name="Platshållare för text 2">
            <a:extLst>
              <a:ext uri="{FF2B5EF4-FFF2-40B4-BE49-F238E27FC236}">
                <a16:creationId xmlns:a16="http://schemas.microsoft.com/office/drawing/2014/main" id="{D05FE8B3-8E9B-EE6D-6C1C-0EF7A7327A16}"/>
              </a:ext>
            </a:extLst>
          </p:cNvPr>
          <p:cNvSpPr>
            <a:spLocks noGrp="1"/>
          </p:cNvSpPr>
          <p:nvPr>
            <p:ph type="body" sz="quarter" idx="14"/>
          </p:nvPr>
        </p:nvSpPr>
        <p:spPr>
          <a:xfrm>
            <a:off x="420688" y="1439863"/>
            <a:ext cx="6426200" cy="4918075"/>
          </a:xfrm>
        </p:spPr>
        <p:txBody>
          <a:bodyPr>
            <a:normAutofit fontScale="32500" lnSpcReduction="20000"/>
          </a:bodyPr>
          <a:lstStyle/>
          <a:p>
            <a:pPr marL="457200" indent="-457200">
              <a:buFont typeface="+mj-lt"/>
              <a:buAutoNum type="arabicPeriod"/>
            </a:pPr>
            <a:r>
              <a:rPr lang="sv-SE" sz="6200" b="1" dirty="0"/>
              <a:t>Årsbesked </a:t>
            </a:r>
            <a:r>
              <a:rPr lang="sv-SE" sz="6200" dirty="0"/>
              <a:t>för samtliga konton och banker både ospärrade och överförmyndarspärrade. Gäller även för ICA, COOP, OK osv</a:t>
            </a:r>
          </a:p>
          <a:p>
            <a:pPr marL="457200" indent="-457200">
              <a:buFont typeface="+mj-lt"/>
              <a:buAutoNum type="arabicPeriod"/>
            </a:pPr>
            <a:r>
              <a:rPr lang="sv-SE" sz="6200" b="1" dirty="0"/>
              <a:t>Årsbesked</a:t>
            </a:r>
            <a:r>
              <a:rPr lang="sv-SE" sz="6200" dirty="0"/>
              <a:t> för fonder o värdepapper </a:t>
            </a:r>
          </a:p>
          <a:p>
            <a:pPr marL="457200" indent="-457200">
              <a:buFont typeface="+mj-lt"/>
              <a:buAutoNum type="arabicPeriod"/>
            </a:pPr>
            <a:r>
              <a:rPr lang="sv-SE" sz="6200" b="1" dirty="0"/>
              <a:t>Besked om utbetalning </a:t>
            </a:r>
            <a:r>
              <a:rPr lang="sv-SE" sz="6200" dirty="0"/>
              <a:t>Försäkringskassan eller                  Pensionsmyndigheten  av utbetalningsbeskedet kan du utläsa den månadsvisa utbetalningen per månad </a:t>
            </a:r>
            <a:r>
              <a:rPr lang="sv-SE" sz="6200" i="1" u="sng" dirty="0"/>
              <a:t>bruttoinkomst</a:t>
            </a:r>
            <a:r>
              <a:rPr lang="sv-SE" sz="6200" i="1" dirty="0"/>
              <a:t> </a:t>
            </a:r>
            <a:r>
              <a:rPr lang="sv-SE" sz="6200" i="1" u="sng" dirty="0"/>
              <a:t>före skatt</a:t>
            </a:r>
            <a:r>
              <a:rPr lang="sv-SE" sz="6200" dirty="0"/>
              <a:t>, </a:t>
            </a:r>
            <a:r>
              <a:rPr lang="sv-SE" sz="6200" i="1" dirty="0"/>
              <a:t>skattebelopp </a:t>
            </a:r>
            <a:r>
              <a:rPr lang="sv-SE" sz="6200" dirty="0"/>
              <a:t>och eventuellt </a:t>
            </a:r>
            <a:r>
              <a:rPr lang="sv-SE" sz="6200" i="1" dirty="0"/>
              <a:t>bostadstillägg</a:t>
            </a:r>
            <a:r>
              <a:rPr lang="sv-SE" sz="6200" dirty="0"/>
              <a:t>. </a:t>
            </a:r>
          </a:p>
          <a:p>
            <a:pPr marL="457200" indent="-457200">
              <a:buFont typeface="+mj-lt"/>
              <a:buAutoNum type="arabicPeriod"/>
            </a:pPr>
            <a:r>
              <a:rPr lang="sv-SE" sz="6200" dirty="0"/>
              <a:t>Samt övriga inkomstuppgifter från tex AMF, KPA osv </a:t>
            </a:r>
          </a:p>
          <a:p>
            <a:pPr marL="457200" indent="-457200">
              <a:buFont typeface="+mj-lt"/>
              <a:buAutoNum type="arabicPeriod"/>
            </a:pPr>
            <a:r>
              <a:rPr lang="sv-SE" sz="6200" b="1" dirty="0"/>
              <a:t>Kontoutdrag</a:t>
            </a:r>
            <a:r>
              <a:rPr lang="sv-SE" sz="6200" dirty="0"/>
              <a:t> för hela perioden samtliga konton och banker.</a:t>
            </a:r>
          </a:p>
          <a:p>
            <a:pPr marL="457200" indent="-457200">
              <a:buFont typeface="+mj-lt"/>
              <a:buAutoNum type="arabicPeriod"/>
            </a:pPr>
            <a:r>
              <a:rPr lang="sv-SE" sz="6200" b="1" dirty="0"/>
              <a:t>Ränte- och kapitalbesked</a:t>
            </a:r>
            <a:r>
              <a:rPr lang="sv-SE" sz="6200" dirty="0"/>
              <a:t> vid sluträkning (del av år)</a:t>
            </a:r>
            <a:endParaRPr lang="sv-SE" sz="5000" dirty="0"/>
          </a:p>
          <a:p>
            <a:pPr marL="457200" indent="-457200">
              <a:buFont typeface="+mj-lt"/>
              <a:buAutoNum type="arabicPeriod"/>
            </a:pPr>
            <a:endParaRPr lang="sv-SE" dirty="0"/>
          </a:p>
          <a:p>
            <a:pPr marL="457200" indent="-457200">
              <a:buFont typeface="+mj-lt"/>
              <a:buAutoNum type="arabicPeriod"/>
            </a:pPr>
            <a:endParaRPr lang="sv-SE" dirty="0"/>
          </a:p>
          <a:p>
            <a:pPr marL="0" indent="0">
              <a:buNone/>
            </a:pPr>
            <a:r>
              <a:rPr lang="sv-SE" sz="6200" u="sng" dirty="0"/>
              <a:t>Underlagen ovan är obligatoriska att bifoga din årsräkning </a:t>
            </a:r>
          </a:p>
        </p:txBody>
      </p:sp>
    </p:spTree>
    <p:extLst>
      <p:ext uri="{BB962C8B-B14F-4D97-AF65-F5344CB8AC3E}">
        <p14:creationId xmlns:p14="http://schemas.microsoft.com/office/powerpoint/2010/main" val="6539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B1414FA0-A7F7-4767-99B7-18F1AB52FC1D}"/>
              </a:ext>
            </a:extLst>
          </p:cNvPr>
          <p:cNvSpPr>
            <a:spLocks noGrp="1"/>
          </p:cNvSpPr>
          <p:nvPr>
            <p:ph type="body" sz="quarter" idx="14"/>
          </p:nvPr>
        </p:nvSpPr>
        <p:spPr>
          <a:xfrm>
            <a:off x="420291" y="1439865"/>
            <a:ext cx="6426212" cy="3789336"/>
          </a:xfrm>
        </p:spPr>
        <p:txBody>
          <a:bodyPr/>
          <a:lstStyle/>
          <a:p>
            <a:endParaRPr lang="sv-SE" dirty="0"/>
          </a:p>
        </p:txBody>
      </p:sp>
      <p:sp>
        <p:nvSpPr>
          <p:cNvPr id="2" name="Rubrik 1">
            <a:extLst>
              <a:ext uri="{FF2B5EF4-FFF2-40B4-BE49-F238E27FC236}">
                <a16:creationId xmlns:a16="http://schemas.microsoft.com/office/drawing/2014/main" id="{5FF9DF3E-CB92-CB2F-C44E-57888781F0AD}"/>
              </a:ext>
            </a:extLst>
          </p:cNvPr>
          <p:cNvSpPr>
            <a:spLocks noGrp="1"/>
          </p:cNvSpPr>
          <p:nvPr>
            <p:ph type="title"/>
          </p:nvPr>
        </p:nvSpPr>
        <p:spPr>
          <a:xfrm>
            <a:off x="420291" y="150791"/>
            <a:ext cx="6426200" cy="453403"/>
          </a:xfrm>
        </p:spPr>
        <p:txBody>
          <a:bodyPr>
            <a:normAutofit fontScale="90000"/>
          </a:bodyPr>
          <a:lstStyle/>
          <a:p>
            <a:r>
              <a:rPr lang="sv-SE" dirty="0"/>
              <a:t>Årsbesked bank </a:t>
            </a:r>
          </a:p>
        </p:txBody>
      </p:sp>
      <p:sp>
        <p:nvSpPr>
          <p:cNvPr id="6" name="Platshållare för text 2">
            <a:extLst>
              <a:ext uri="{FF2B5EF4-FFF2-40B4-BE49-F238E27FC236}">
                <a16:creationId xmlns:a16="http://schemas.microsoft.com/office/drawing/2014/main" id="{E1C6813E-09F7-ADA3-B604-DC8054B77BB9}"/>
              </a:ext>
            </a:extLst>
          </p:cNvPr>
          <p:cNvSpPr txBox="1">
            <a:spLocks/>
          </p:cNvSpPr>
          <p:nvPr/>
        </p:nvSpPr>
        <p:spPr>
          <a:xfrm>
            <a:off x="551928" y="5805264"/>
            <a:ext cx="8268544" cy="15971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v-SE" sz="1500" dirty="0"/>
              <a:t>ÖC = Överförmyndarspärrat konto. Kontobevis per konto där framgår överförmyndarspärr</a:t>
            </a:r>
          </a:p>
          <a:p>
            <a:r>
              <a:rPr lang="sv-SE" sz="1500" b="1" dirty="0"/>
              <a:t>Endast ett konto får vara ospärrat som huvudregel </a:t>
            </a:r>
            <a:r>
              <a:rPr lang="sv-SE" sz="1500" dirty="0"/>
              <a:t>(Disponibelt konto/god mans konto)</a:t>
            </a:r>
          </a:p>
          <a:p>
            <a:r>
              <a:rPr lang="sv-SE" sz="1400" u="sng" dirty="0"/>
              <a:t>Alltid utgå från Årsbesked bank vid årets början och slut.</a:t>
            </a:r>
            <a:r>
              <a:rPr lang="sv-SE" sz="1400" dirty="0"/>
              <a:t> Kontoutdragen kan visa andra belopp runt </a:t>
            </a:r>
            <a:r>
              <a:rPr lang="sv-SE" sz="1400" dirty="0" err="1"/>
              <a:t>årskiftet</a:t>
            </a:r>
            <a:r>
              <a:rPr lang="sv-SE" sz="1400" dirty="0"/>
              <a:t> beroende på när banken bokför betalningar i slutet på året.</a:t>
            </a:r>
          </a:p>
        </p:txBody>
      </p:sp>
      <p:pic>
        <p:nvPicPr>
          <p:cNvPr id="7" name="Bildobjekt 6" descr="En bild som visar text, skärmbild, Teckensnitt, nummer&#10;&#10;Automatiskt genererad beskrivning">
            <a:extLst>
              <a:ext uri="{FF2B5EF4-FFF2-40B4-BE49-F238E27FC236}">
                <a16:creationId xmlns:a16="http://schemas.microsoft.com/office/drawing/2014/main" id="{87DFC8CF-11A4-D2B0-6830-5E10BA55B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04194"/>
            <a:ext cx="7272808" cy="520107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Pennanteckning 8">
                <a:extLst>
                  <a:ext uri="{FF2B5EF4-FFF2-40B4-BE49-F238E27FC236}">
                    <a16:creationId xmlns:a16="http://schemas.microsoft.com/office/drawing/2014/main" id="{A0641660-4E50-95AE-5A41-9410B2B5E105}"/>
                  </a:ext>
                </a:extLst>
              </p14:cNvPr>
              <p14:cNvContentPartPr/>
              <p14:nvPr/>
            </p14:nvContentPartPr>
            <p14:xfrm>
              <a:off x="628989" y="5637296"/>
              <a:ext cx="219960" cy="34200"/>
            </p14:xfrm>
          </p:contentPart>
        </mc:Choice>
        <mc:Fallback xmlns="">
          <p:pic>
            <p:nvPicPr>
              <p:cNvPr id="9" name="Pennanteckning 8">
                <a:extLst>
                  <a:ext uri="{FF2B5EF4-FFF2-40B4-BE49-F238E27FC236}">
                    <a16:creationId xmlns:a16="http://schemas.microsoft.com/office/drawing/2014/main" id="{A0641660-4E50-95AE-5A41-9410B2B5E105}"/>
                  </a:ext>
                </a:extLst>
              </p:cNvPr>
              <p:cNvPicPr/>
              <p:nvPr/>
            </p:nvPicPr>
            <p:blipFill>
              <a:blip r:embed="rId4"/>
              <a:stretch>
                <a:fillRect/>
              </a:stretch>
            </p:blipFill>
            <p:spPr>
              <a:xfrm>
                <a:off x="574989" y="5529296"/>
                <a:ext cx="327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Pennanteckning 9">
                <a:extLst>
                  <a:ext uri="{FF2B5EF4-FFF2-40B4-BE49-F238E27FC236}">
                    <a16:creationId xmlns:a16="http://schemas.microsoft.com/office/drawing/2014/main" id="{DF4A3227-81B2-1C6A-CEBE-F2001BE33BC6}"/>
                  </a:ext>
                </a:extLst>
              </p14:cNvPr>
              <p14:cNvContentPartPr/>
              <p14:nvPr/>
            </p14:nvContentPartPr>
            <p14:xfrm>
              <a:off x="2768109" y="5637296"/>
              <a:ext cx="1617480" cy="52920"/>
            </p14:xfrm>
          </p:contentPart>
        </mc:Choice>
        <mc:Fallback xmlns="">
          <p:pic>
            <p:nvPicPr>
              <p:cNvPr id="10" name="Pennanteckning 9">
                <a:extLst>
                  <a:ext uri="{FF2B5EF4-FFF2-40B4-BE49-F238E27FC236}">
                    <a16:creationId xmlns:a16="http://schemas.microsoft.com/office/drawing/2014/main" id="{DF4A3227-81B2-1C6A-CEBE-F2001BE33BC6}"/>
                  </a:ext>
                </a:extLst>
              </p:cNvPr>
              <p:cNvPicPr/>
              <p:nvPr/>
            </p:nvPicPr>
            <p:blipFill>
              <a:blip r:embed="rId6"/>
              <a:stretch>
                <a:fillRect/>
              </a:stretch>
            </p:blipFill>
            <p:spPr>
              <a:xfrm>
                <a:off x="2714469" y="5529296"/>
                <a:ext cx="17251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Pennanteckning 10">
                <a:extLst>
                  <a:ext uri="{FF2B5EF4-FFF2-40B4-BE49-F238E27FC236}">
                    <a16:creationId xmlns:a16="http://schemas.microsoft.com/office/drawing/2014/main" id="{FF09B39E-B420-244C-AB05-EB061F56F0C6}"/>
                  </a:ext>
                </a:extLst>
              </p14:cNvPr>
              <p14:cNvContentPartPr/>
              <p14:nvPr/>
            </p14:nvContentPartPr>
            <p14:xfrm>
              <a:off x="2761989" y="5610296"/>
              <a:ext cx="1461240" cy="45000"/>
            </p14:xfrm>
          </p:contentPart>
        </mc:Choice>
        <mc:Fallback xmlns="">
          <p:pic>
            <p:nvPicPr>
              <p:cNvPr id="11" name="Pennanteckning 10">
                <a:extLst>
                  <a:ext uri="{FF2B5EF4-FFF2-40B4-BE49-F238E27FC236}">
                    <a16:creationId xmlns:a16="http://schemas.microsoft.com/office/drawing/2014/main" id="{FF09B39E-B420-244C-AB05-EB061F56F0C6}"/>
                  </a:ext>
                </a:extLst>
              </p:cNvPr>
              <p:cNvPicPr/>
              <p:nvPr/>
            </p:nvPicPr>
            <p:blipFill>
              <a:blip r:embed="rId8"/>
              <a:stretch>
                <a:fillRect/>
              </a:stretch>
            </p:blipFill>
            <p:spPr>
              <a:xfrm>
                <a:off x="2708349" y="5502656"/>
                <a:ext cx="1568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Pennanteckning 11">
                <a:extLst>
                  <a:ext uri="{FF2B5EF4-FFF2-40B4-BE49-F238E27FC236}">
                    <a16:creationId xmlns:a16="http://schemas.microsoft.com/office/drawing/2014/main" id="{16EF5102-CCDC-07AB-F1CE-2406CF55F051}"/>
                  </a:ext>
                </a:extLst>
              </p14:cNvPr>
              <p14:cNvContentPartPr/>
              <p14:nvPr/>
            </p14:nvContentPartPr>
            <p14:xfrm>
              <a:off x="3263109" y="3313496"/>
              <a:ext cx="160560" cy="27360"/>
            </p14:xfrm>
          </p:contentPart>
        </mc:Choice>
        <mc:Fallback xmlns="">
          <p:pic>
            <p:nvPicPr>
              <p:cNvPr id="12" name="Pennanteckning 11">
                <a:extLst>
                  <a:ext uri="{FF2B5EF4-FFF2-40B4-BE49-F238E27FC236}">
                    <a16:creationId xmlns:a16="http://schemas.microsoft.com/office/drawing/2014/main" id="{16EF5102-CCDC-07AB-F1CE-2406CF55F051}"/>
                  </a:ext>
                </a:extLst>
              </p:cNvPr>
              <p:cNvPicPr/>
              <p:nvPr/>
            </p:nvPicPr>
            <p:blipFill>
              <a:blip r:embed="rId10"/>
              <a:stretch>
                <a:fillRect/>
              </a:stretch>
            </p:blipFill>
            <p:spPr>
              <a:xfrm>
                <a:off x="3209109" y="3205496"/>
                <a:ext cx="268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Pennanteckning 13">
                <a:extLst>
                  <a:ext uri="{FF2B5EF4-FFF2-40B4-BE49-F238E27FC236}">
                    <a16:creationId xmlns:a16="http://schemas.microsoft.com/office/drawing/2014/main" id="{2B071096-F1E7-95B5-B837-622AC1DA6383}"/>
                  </a:ext>
                </a:extLst>
              </p14:cNvPr>
              <p14:cNvContentPartPr/>
              <p14:nvPr/>
            </p14:nvContentPartPr>
            <p14:xfrm>
              <a:off x="3229629" y="2894096"/>
              <a:ext cx="182520" cy="17640"/>
            </p14:xfrm>
          </p:contentPart>
        </mc:Choice>
        <mc:Fallback xmlns="">
          <p:pic>
            <p:nvPicPr>
              <p:cNvPr id="14" name="Pennanteckning 13">
                <a:extLst>
                  <a:ext uri="{FF2B5EF4-FFF2-40B4-BE49-F238E27FC236}">
                    <a16:creationId xmlns:a16="http://schemas.microsoft.com/office/drawing/2014/main" id="{2B071096-F1E7-95B5-B837-622AC1DA6383}"/>
                  </a:ext>
                </a:extLst>
              </p:cNvPr>
              <p:cNvPicPr/>
              <p:nvPr/>
            </p:nvPicPr>
            <p:blipFill>
              <a:blip r:embed="rId12"/>
              <a:stretch>
                <a:fillRect/>
              </a:stretch>
            </p:blipFill>
            <p:spPr>
              <a:xfrm>
                <a:off x="3175629" y="2786096"/>
                <a:ext cx="290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Pennanteckning 14">
                <a:extLst>
                  <a:ext uri="{FF2B5EF4-FFF2-40B4-BE49-F238E27FC236}">
                    <a16:creationId xmlns:a16="http://schemas.microsoft.com/office/drawing/2014/main" id="{F533FF16-8A26-3E69-AEE8-768E85B5344F}"/>
                  </a:ext>
                </a:extLst>
              </p14:cNvPr>
              <p14:cNvContentPartPr/>
              <p14:nvPr/>
            </p14:nvContentPartPr>
            <p14:xfrm>
              <a:off x="3263109" y="3287936"/>
              <a:ext cx="108360" cy="9360"/>
            </p14:xfrm>
          </p:contentPart>
        </mc:Choice>
        <mc:Fallback xmlns="">
          <p:pic>
            <p:nvPicPr>
              <p:cNvPr id="15" name="Pennanteckning 14">
                <a:extLst>
                  <a:ext uri="{FF2B5EF4-FFF2-40B4-BE49-F238E27FC236}">
                    <a16:creationId xmlns:a16="http://schemas.microsoft.com/office/drawing/2014/main" id="{F533FF16-8A26-3E69-AEE8-768E85B5344F}"/>
                  </a:ext>
                </a:extLst>
              </p:cNvPr>
              <p:cNvPicPr/>
              <p:nvPr/>
            </p:nvPicPr>
            <p:blipFill>
              <a:blip r:embed="rId14"/>
              <a:stretch>
                <a:fillRect/>
              </a:stretch>
            </p:blipFill>
            <p:spPr>
              <a:xfrm>
                <a:off x="3209109" y="3180296"/>
                <a:ext cx="216000" cy="225000"/>
              </a:xfrm>
              <a:prstGeom prst="rect">
                <a:avLst/>
              </a:prstGeom>
            </p:spPr>
          </p:pic>
        </mc:Fallback>
      </mc:AlternateContent>
    </p:spTree>
    <p:extLst>
      <p:ext uri="{BB962C8B-B14F-4D97-AF65-F5344CB8AC3E}">
        <p14:creationId xmlns:p14="http://schemas.microsoft.com/office/powerpoint/2010/main" val="2552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D6A9C2-B526-9F7D-24B9-1AEF0C4CC322}"/>
              </a:ext>
            </a:extLst>
          </p:cNvPr>
          <p:cNvSpPr>
            <a:spLocks noGrp="1"/>
          </p:cNvSpPr>
          <p:nvPr>
            <p:ph type="title"/>
          </p:nvPr>
        </p:nvSpPr>
        <p:spPr>
          <a:xfrm>
            <a:off x="420688" y="500063"/>
            <a:ext cx="6426200" cy="566737"/>
          </a:xfrm>
        </p:spPr>
        <p:txBody>
          <a:bodyPr>
            <a:normAutofit fontScale="90000"/>
          </a:bodyPr>
          <a:lstStyle/>
          <a:p>
            <a:r>
              <a:rPr lang="sv-SE" dirty="0"/>
              <a:t>Besked om utbetalning P-myndigheten</a:t>
            </a:r>
          </a:p>
        </p:txBody>
      </p:sp>
      <p:pic>
        <p:nvPicPr>
          <p:cNvPr id="3" name="Bildobjekt 2">
            <a:extLst>
              <a:ext uri="{FF2B5EF4-FFF2-40B4-BE49-F238E27FC236}">
                <a16:creationId xmlns:a16="http://schemas.microsoft.com/office/drawing/2014/main" id="{B021C2F0-5E94-9358-5345-298D95015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42372"/>
            <a:ext cx="7058744" cy="4043840"/>
          </a:xfrm>
          <a:prstGeom prst="rect">
            <a:avLst/>
          </a:prstGeom>
        </p:spPr>
      </p:pic>
      <p:sp>
        <p:nvSpPr>
          <p:cNvPr id="4" name="Platshållare för text 2">
            <a:extLst>
              <a:ext uri="{FF2B5EF4-FFF2-40B4-BE49-F238E27FC236}">
                <a16:creationId xmlns:a16="http://schemas.microsoft.com/office/drawing/2014/main" id="{6612BC7D-FFB4-2309-4DA9-F866B785B515}"/>
              </a:ext>
            </a:extLst>
          </p:cNvPr>
          <p:cNvSpPr>
            <a:spLocks noGrp="1"/>
          </p:cNvSpPr>
          <p:nvPr>
            <p:ph type="body" sz="quarter" idx="14"/>
          </p:nvPr>
        </p:nvSpPr>
        <p:spPr>
          <a:xfrm>
            <a:off x="143003" y="5086212"/>
            <a:ext cx="7175648" cy="4918075"/>
          </a:xfrm>
        </p:spPr>
        <p:txBody>
          <a:bodyPr>
            <a:normAutofit/>
          </a:bodyPr>
          <a:lstStyle/>
          <a:p>
            <a:r>
              <a:rPr lang="sv-SE" dirty="0"/>
              <a:t>Bruttoinkomst före skatteavdrag </a:t>
            </a:r>
            <a:r>
              <a:rPr lang="sv-SE" dirty="0">
                <a:highlight>
                  <a:srgbClr val="FFFF00"/>
                </a:highlight>
              </a:rPr>
              <a:t>12 750 </a:t>
            </a:r>
            <a:r>
              <a:rPr lang="sv-SE" dirty="0"/>
              <a:t>kr (skattepliktig)</a:t>
            </a:r>
          </a:p>
          <a:p>
            <a:r>
              <a:rPr lang="sv-SE" dirty="0"/>
              <a:t>Skatt 3 833 kr</a:t>
            </a:r>
          </a:p>
          <a:p>
            <a:r>
              <a:rPr lang="sv-SE" dirty="0"/>
              <a:t>Bostadstillägg </a:t>
            </a:r>
            <a:r>
              <a:rPr lang="sv-SE" dirty="0">
                <a:highlight>
                  <a:srgbClr val="00FF00"/>
                </a:highlight>
              </a:rPr>
              <a:t>2 583 </a:t>
            </a:r>
            <a:r>
              <a:rPr lang="sv-SE" dirty="0"/>
              <a:t>kr (skattefri inkomst) redovisas för sig </a:t>
            </a:r>
          </a:p>
          <a:p>
            <a:r>
              <a:rPr lang="sv-SE" dirty="0"/>
              <a:t>Insättning på bankkonto 11 500 kr</a:t>
            </a:r>
          </a:p>
        </p:txBody>
      </p:sp>
      <p:cxnSp>
        <p:nvCxnSpPr>
          <p:cNvPr id="6" name="Rak pilkoppling 5">
            <a:extLst>
              <a:ext uri="{FF2B5EF4-FFF2-40B4-BE49-F238E27FC236}">
                <a16:creationId xmlns:a16="http://schemas.microsoft.com/office/drawing/2014/main" id="{CD8C6C15-BCC6-4C9B-412B-2BE01FA746A9}"/>
              </a:ext>
            </a:extLst>
          </p:cNvPr>
          <p:cNvCxnSpPr>
            <a:cxnSpLocks/>
          </p:cNvCxnSpPr>
          <p:nvPr/>
        </p:nvCxnSpPr>
        <p:spPr>
          <a:xfrm flipV="1">
            <a:off x="4198263" y="3675428"/>
            <a:ext cx="196541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ak pilkoppling 6">
            <a:extLst>
              <a:ext uri="{FF2B5EF4-FFF2-40B4-BE49-F238E27FC236}">
                <a16:creationId xmlns:a16="http://schemas.microsoft.com/office/drawing/2014/main" id="{B6A77EFB-66C0-79A6-2402-9917AD8644F6}"/>
              </a:ext>
            </a:extLst>
          </p:cNvPr>
          <p:cNvCxnSpPr>
            <a:cxnSpLocks/>
          </p:cNvCxnSpPr>
          <p:nvPr/>
        </p:nvCxnSpPr>
        <p:spPr>
          <a:xfrm flipV="1">
            <a:off x="4198263" y="5086212"/>
            <a:ext cx="1965418" cy="144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2B38372B-0D07-103D-FF54-A24DE9F31A2C}"/>
              </a:ext>
            </a:extLst>
          </p:cNvPr>
          <p:cNvSpPr txBox="1"/>
          <p:nvPr/>
        </p:nvSpPr>
        <p:spPr>
          <a:xfrm>
            <a:off x="4427984" y="1772816"/>
            <a:ext cx="792088" cy="338554"/>
          </a:xfrm>
          <a:prstGeom prst="rect">
            <a:avLst/>
          </a:prstGeom>
          <a:noFill/>
        </p:spPr>
        <p:txBody>
          <a:bodyPr wrap="square" rtlCol="0">
            <a:spAutoFit/>
          </a:bodyPr>
          <a:lstStyle/>
          <a:p>
            <a:r>
              <a:rPr lang="sv-SE" sz="1600" dirty="0">
                <a:highlight>
                  <a:srgbClr val="FFFF00"/>
                </a:highlight>
              </a:rPr>
              <a:t> 2023</a:t>
            </a:r>
          </a:p>
        </p:txBody>
      </p:sp>
      <p:sp>
        <p:nvSpPr>
          <p:cNvPr id="8" name="textruta 7">
            <a:extLst>
              <a:ext uri="{FF2B5EF4-FFF2-40B4-BE49-F238E27FC236}">
                <a16:creationId xmlns:a16="http://schemas.microsoft.com/office/drawing/2014/main" id="{E41D4780-F3F6-C8CD-83F7-2FBB04A38A4F}"/>
              </a:ext>
            </a:extLst>
          </p:cNvPr>
          <p:cNvSpPr txBox="1"/>
          <p:nvPr/>
        </p:nvSpPr>
        <p:spPr>
          <a:xfrm>
            <a:off x="6097821" y="3340610"/>
            <a:ext cx="645385" cy="338554"/>
          </a:xfrm>
          <a:prstGeom prst="rect">
            <a:avLst/>
          </a:prstGeom>
          <a:noFill/>
        </p:spPr>
        <p:txBody>
          <a:bodyPr wrap="square" rtlCol="0">
            <a:spAutoFit/>
          </a:bodyPr>
          <a:lstStyle/>
          <a:p>
            <a:r>
              <a:rPr lang="sv-SE" sz="1600" dirty="0">
                <a:highlight>
                  <a:srgbClr val="C0C0C0"/>
                </a:highlight>
              </a:rPr>
              <a:t>6 122</a:t>
            </a:r>
          </a:p>
        </p:txBody>
      </p:sp>
      <p:sp>
        <p:nvSpPr>
          <p:cNvPr id="9" name="textruta 8">
            <a:extLst>
              <a:ext uri="{FF2B5EF4-FFF2-40B4-BE49-F238E27FC236}">
                <a16:creationId xmlns:a16="http://schemas.microsoft.com/office/drawing/2014/main" id="{FBCAEC8E-B8F0-8EFF-8851-0D6139F6AF4F}"/>
              </a:ext>
            </a:extLst>
          </p:cNvPr>
          <p:cNvSpPr txBox="1"/>
          <p:nvPr/>
        </p:nvSpPr>
        <p:spPr>
          <a:xfrm>
            <a:off x="3851920" y="2995749"/>
            <a:ext cx="792088" cy="338554"/>
          </a:xfrm>
          <a:prstGeom prst="rect">
            <a:avLst/>
          </a:prstGeom>
          <a:noFill/>
        </p:spPr>
        <p:txBody>
          <a:bodyPr wrap="square" rtlCol="0">
            <a:spAutoFit/>
          </a:bodyPr>
          <a:lstStyle/>
          <a:p>
            <a:r>
              <a:rPr lang="sv-SE" sz="1600" dirty="0">
                <a:highlight>
                  <a:srgbClr val="FFFF00"/>
                </a:highlight>
              </a:rPr>
              <a:t> 2023</a:t>
            </a:r>
          </a:p>
        </p:txBody>
      </p:sp>
      <p:sp>
        <p:nvSpPr>
          <p:cNvPr id="10" name="textruta 9">
            <a:extLst>
              <a:ext uri="{FF2B5EF4-FFF2-40B4-BE49-F238E27FC236}">
                <a16:creationId xmlns:a16="http://schemas.microsoft.com/office/drawing/2014/main" id="{8631EC16-A2AA-3034-46D7-9C69CB0E40C2}"/>
              </a:ext>
            </a:extLst>
          </p:cNvPr>
          <p:cNvSpPr txBox="1"/>
          <p:nvPr/>
        </p:nvSpPr>
        <p:spPr>
          <a:xfrm>
            <a:off x="6124245" y="4046002"/>
            <a:ext cx="645385" cy="338554"/>
          </a:xfrm>
          <a:prstGeom prst="rect">
            <a:avLst/>
          </a:prstGeom>
          <a:noFill/>
        </p:spPr>
        <p:txBody>
          <a:bodyPr wrap="square" rtlCol="0">
            <a:spAutoFit/>
          </a:bodyPr>
          <a:lstStyle/>
          <a:p>
            <a:r>
              <a:rPr lang="sv-SE" sz="1600" dirty="0">
                <a:highlight>
                  <a:srgbClr val="00FF00"/>
                </a:highlight>
              </a:rPr>
              <a:t>2 583</a:t>
            </a:r>
          </a:p>
        </p:txBody>
      </p:sp>
      <p:sp>
        <p:nvSpPr>
          <p:cNvPr id="12" name="textruta 11">
            <a:extLst>
              <a:ext uri="{FF2B5EF4-FFF2-40B4-BE49-F238E27FC236}">
                <a16:creationId xmlns:a16="http://schemas.microsoft.com/office/drawing/2014/main" id="{A728B5BD-B0BB-0E36-D49B-469DF096DD07}"/>
              </a:ext>
            </a:extLst>
          </p:cNvPr>
          <p:cNvSpPr txBox="1"/>
          <p:nvPr/>
        </p:nvSpPr>
        <p:spPr>
          <a:xfrm>
            <a:off x="6084809" y="3334303"/>
            <a:ext cx="645385" cy="338554"/>
          </a:xfrm>
          <a:prstGeom prst="rect">
            <a:avLst/>
          </a:prstGeom>
          <a:noFill/>
        </p:spPr>
        <p:txBody>
          <a:bodyPr wrap="square" rtlCol="0">
            <a:spAutoFit/>
          </a:bodyPr>
          <a:lstStyle/>
          <a:p>
            <a:r>
              <a:rPr lang="sv-SE" sz="1600" dirty="0">
                <a:highlight>
                  <a:srgbClr val="FFFF00"/>
                </a:highlight>
              </a:rPr>
              <a:t>6 122</a:t>
            </a:r>
          </a:p>
        </p:txBody>
      </p:sp>
      <p:sp>
        <p:nvSpPr>
          <p:cNvPr id="13" name="textruta 12">
            <a:extLst>
              <a:ext uri="{FF2B5EF4-FFF2-40B4-BE49-F238E27FC236}">
                <a16:creationId xmlns:a16="http://schemas.microsoft.com/office/drawing/2014/main" id="{0EF858C6-8998-F80F-048B-6390F7031DCE}"/>
              </a:ext>
            </a:extLst>
          </p:cNvPr>
          <p:cNvSpPr txBox="1"/>
          <p:nvPr/>
        </p:nvSpPr>
        <p:spPr>
          <a:xfrm>
            <a:off x="6123618" y="4300825"/>
            <a:ext cx="645385" cy="338554"/>
          </a:xfrm>
          <a:prstGeom prst="rect">
            <a:avLst/>
          </a:prstGeom>
          <a:noFill/>
        </p:spPr>
        <p:txBody>
          <a:bodyPr wrap="square" rtlCol="0">
            <a:spAutoFit/>
          </a:bodyPr>
          <a:lstStyle/>
          <a:p>
            <a:r>
              <a:rPr lang="sv-SE" sz="1600" dirty="0">
                <a:highlight>
                  <a:srgbClr val="C0C0C0"/>
                </a:highlight>
              </a:rPr>
              <a:t>3 833</a:t>
            </a:r>
          </a:p>
        </p:txBody>
      </p:sp>
      <p:sp>
        <p:nvSpPr>
          <p:cNvPr id="14" name="textruta 13">
            <a:extLst>
              <a:ext uri="{FF2B5EF4-FFF2-40B4-BE49-F238E27FC236}">
                <a16:creationId xmlns:a16="http://schemas.microsoft.com/office/drawing/2014/main" id="{88A90171-9B68-B2D1-FE82-57574A69E0C7}"/>
              </a:ext>
            </a:extLst>
          </p:cNvPr>
          <p:cNvSpPr txBox="1"/>
          <p:nvPr/>
        </p:nvSpPr>
        <p:spPr>
          <a:xfrm>
            <a:off x="6012160" y="4662112"/>
            <a:ext cx="834728" cy="338554"/>
          </a:xfrm>
          <a:prstGeom prst="rect">
            <a:avLst/>
          </a:prstGeom>
          <a:noFill/>
        </p:spPr>
        <p:txBody>
          <a:bodyPr wrap="square" rtlCol="0">
            <a:spAutoFit/>
          </a:bodyPr>
          <a:lstStyle/>
          <a:p>
            <a:r>
              <a:rPr lang="sv-SE" sz="1600" dirty="0">
                <a:highlight>
                  <a:srgbClr val="C0C0C0"/>
                </a:highlight>
              </a:rPr>
              <a:t>11 500</a:t>
            </a:r>
          </a:p>
        </p:txBody>
      </p:sp>
      <p:sp>
        <p:nvSpPr>
          <p:cNvPr id="17" name="textruta 16">
            <a:extLst>
              <a:ext uri="{FF2B5EF4-FFF2-40B4-BE49-F238E27FC236}">
                <a16:creationId xmlns:a16="http://schemas.microsoft.com/office/drawing/2014/main" id="{B1BEC787-3BD1-708D-7120-BA0880E15AEE}"/>
              </a:ext>
            </a:extLst>
          </p:cNvPr>
          <p:cNvSpPr txBox="1"/>
          <p:nvPr/>
        </p:nvSpPr>
        <p:spPr>
          <a:xfrm>
            <a:off x="6097821" y="3595433"/>
            <a:ext cx="645385" cy="338554"/>
          </a:xfrm>
          <a:prstGeom prst="rect">
            <a:avLst/>
          </a:prstGeom>
          <a:noFill/>
        </p:spPr>
        <p:txBody>
          <a:bodyPr wrap="square" rtlCol="0">
            <a:spAutoFit/>
          </a:bodyPr>
          <a:lstStyle/>
          <a:p>
            <a:r>
              <a:rPr lang="sv-SE" sz="1600" dirty="0">
                <a:highlight>
                  <a:srgbClr val="FFFF00"/>
                </a:highlight>
              </a:rPr>
              <a:t>6 221</a:t>
            </a:r>
          </a:p>
        </p:txBody>
      </p:sp>
      <p:sp>
        <p:nvSpPr>
          <p:cNvPr id="18" name="textruta 17">
            <a:extLst>
              <a:ext uri="{FF2B5EF4-FFF2-40B4-BE49-F238E27FC236}">
                <a16:creationId xmlns:a16="http://schemas.microsoft.com/office/drawing/2014/main" id="{2EE06384-CECD-05FE-1588-AB32B47601A5}"/>
              </a:ext>
            </a:extLst>
          </p:cNvPr>
          <p:cNvSpPr txBox="1"/>
          <p:nvPr/>
        </p:nvSpPr>
        <p:spPr>
          <a:xfrm>
            <a:off x="6201503" y="3831558"/>
            <a:ext cx="645385" cy="338554"/>
          </a:xfrm>
          <a:prstGeom prst="rect">
            <a:avLst/>
          </a:prstGeom>
          <a:noFill/>
        </p:spPr>
        <p:txBody>
          <a:bodyPr wrap="square" rtlCol="0">
            <a:spAutoFit/>
          </a:bodyPr>
          <a:lstStyle/>
          <a:p>
            <a:r>
              <a:rPr lang="sv-SE" sz="1600" dirty="0">
                <a:highlight>
                  <a:srgbClr val="FFFF00"/>
                </a:highlight>
              </a:rPr>
              <a:t> 407</a:t>
            </a:r>
          </a:p>
        </p:txBody>
      </p:sp>
    </p:spTree>
    <p:extLst>
      <p:ext uri="{BB962C8B-B14F-4D97-AF65-F5344CB8AC3E}">
        <p14:creationId xmlns:p14="http://schemas.microsoft.com/office/powerpoint/2010/main" val="34134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4A134B-0B83-0C4E-4121-1852F5594F63}"/>
              </a:ext>
            </a:extLst>
          </p:cNvPr>
          <p:cNvSpPr>
            <a:spLocks noGrp="1"/>
          </p:cNvSpPr>
          <p:nvPr>
            <p:ph type="title"/>
          </p:nvPr>
        </p:nvSpPr>
        <p:spPr>
          <a:xfrm>
            <a:off x="420688" y="116632"/>
            <a:ext cx="6426200" cy="566737"/>
          </a:xfrm>
        </p:spPr>
        <p:txBody>
          <a:bodyPr/>
          <a:lstStyle/>
          <a:p>
            <a:r>
              <a:rPr lang="sv-SE" dirty="0"/>
              <a:t>Viktiga begrepp att ha koll på  </a:t>
            </a:r>
          </a:p>
        </p:txBody>
      </p:sp>
      <p:sp>
        <p:nvSpPr>
          <p:cNvPr id="3" name="Platshållare för text 2">
            <a:extLst>
              <a:ext uri="{FF2B5EF4-FFF2-40B4-BE49-F238E27FC236}">
                <a16:creationId xmlns:a16="http://schemas.microsoft.com/office/drawing/2014/main" id="{EC4E74B8-00AB-FF3E-4B3C-12E50EA6D24E}"/>
              </a:ext>
            </a:extLst>
          </p:cNvPr>
          <p:cNvSpPr>
            <a:spLocks noGrp="1"/>
          </p:cNvSpPr>
          <p:nvPr>
            <p:ph type="body" sz="quarter" idx="14"/>
          </p:nvPr>
        </p:nvSpPr>
        <p:spPr>
          <a:xfrm>
            <a:off x="420688" y="683369"/>
            <a:ext cx="7247656" cy="6174631"/>
          </a:xfrm>
        </p:spPr>
        <p:txBody>
          <a:bodyPr>
            <a:normAutofit fontScale="25000" lnSpcReduction="20000"/>
          </a:bodyPr>
          <a:lstStyle/>
          <a:p>
            <a:endParaRPr lang="sv-SE" dirty="0"/>
          </a:p>
          <a:p>
            <a:r>
              <a:rPr lang="sv-SE" sz="6400" b="1" u="sng" dirty="0"/>
              <a:t>Ett disponibelt konto </a:t>
            </a:r>
            <a:r>
              <a:rPr lang="sv-SE" sz="6400" b="1" dirty="0"/>
              <a:t>(</a:t>
            </a:r>
            <a:r>
              <a:rPr lang="sv-SE" sz="6400" dirty="0" err="1"/>
              <a:t>godmanskonto</a:t>
            </a:r>
            <a:r>
              <a:rPr lang="sv-SE" sz="6400" dirty="0"/>
              <a:t> / fria kontot</a:t>
            </a:r>
            <a:r>
              <a:rPr lang="sv-SE" sz="6400" b="1" dirty="0"/>
              <a:t>) </a:t>
            </a:r>
            <a:r>
              <a:rPr lang="sv-SE" sz="6400" dirty="0"/>
              <a:t>dit du styr alla inkomster och gör löpande betalningar av hyra mm</a:t>
            </a:r>
            <a:r>
              <a:rPr lang="sv-SE" sz="7200" dirty="0"/>
              <a:t>. </a:t>
            </a:r>
          </a:p>
          <a:p>
            <a:r>
              <a:rPr lang="sv-SE" sz="6400" b="1" u="sng" dirty="0"/>
              <a:t>Ett sparkonto </a:t>
            </a:r>
            <a:r>
              <a:rPr lang="sv-SE" sz="6400" dirty="0"/>
              <a:t>för sparande </a:t>
            </a:r>
          </a:p>
          <a:p>
            <a:r>
              <a:rPr lang="sv-SE" sz="6400" b="1" u="sng" dirty="0"/>
              <a:t>Ett </a:t>
            </a:r>
            <a:r>
              <a:rPr lang="sv-SE" sz="6400" b="1" u="sng" dirty="0" err="1"/>
              <a:t>fickpengskonto</a:t>
            </a:r>
            <a:r>
              <a:rPr lang="sv-SE" sz="6400" b="1" dirty="0"/>
              <a:t> </a:t>
            </a:r>
            <a:r>
              <a:rPr lang="sv-SE" sz="6400" dirty="0"/>
              <a:t>för pengar </a:t>
            </a:r>
            <a:r>
              <a:rPr lang="sv-SE" sz="7200" dirty="0"/>
              <a:t>som </a:t>
            </a:r>
            <a:r>
              <a:rPr lang="sv-SE" sz="6400" dirty="0"/>
              <a:t>huvudmannen själv handhar</a:t>
            </a:r>
            <a:r>
              <a:rPr lang="sv-SE" sz="7200" dirty="0"/>
              <a:t>.  </a:t>
            </a:r>
          </a:p>
          <a:p>
            <a:pPr marL="0" indent="0">
              <a:buNone/>
            </a:pPr>
            <a:r>
              <a:rPr lang="sv-SE" sz="6400" dirty="0"/>
              <a:t>.</a:t>
            </a:r>
          </a:p>
          <a:p>
            <a:r>
              <a:rPr lang="sv-SE" sz="6400" dirty="0"/>
              <a:t>Kom ihåg att </a:t>
            </a:r>
            <a:r>
              <a:rPr lang="sv-SE" sz="6400" b="1" dirty="0"/>
              <a:t>kontantprincipen gäller </a:t>
            </a:r>
            <a:r>
              <a:rPr lang="sv-SE" sz="6400" dirty="0"/>
              <a:t>för hela redovisningen, dvs en inkomst eller utgift redovisas den period den utbetalas/betalas (redovisa alltså t ex kvarskatten det år den betalas, även om den ju egentligen avser förra året). </a:t>
            </a:r>
          </a:p>
          <a:p>
            <a:r>
              <a:rPr lang="sv-SE" sz="6400" dirty="0"/>
              <a:t>Alla ingående värden ska vara samma som de utgående värdena i förra årets årsräkning (vid nytt uppdrag samma värden som i tillgångsförteckningen) </a:t>
            </a:r>
          </a:p>
          <a:p>
            <a:pPr marL="0" indent="0">
              <a:buNone/>
            </a:pPr>
            <a:endParaRPr lang="sv-SE" sz="6400" dirty="0"/>
          </a:p>
          <a:p>
            <a:r>
              <a:rPr lang="sv-SE" sz="6400" b="1" dirty="0"/>
              <a:t>Bruttoinkomst</a:t>
            </a:r>
            <a:r>
              <a:rPr lang="sv-SE" sz="6400" dirty="0"/>
              <a:t> dvs inkomst före skatteavdrag</a:t>
            </a:r>
          </a:p>
          <a:p>
            <a:pPr marL="0" indent="0">
              <a:buNone/>
            </a:pPr>
            <a:r>
              <a:rPr lang="sv-SE" sz="6400" dirty="0"/>
              <a:t>(tänk dig en lönespecifikation eller besked om utbetalning från Försäkringskassan)</a:t>
            </a:r>
          </a:p>
          <a:p>
            <a:pPr marL="0" indent="0">
              <a:buNone/>
            </a:pPr>
            <a:endParaRPr lang="sv-SE" sz="6400" dirty="0"/>
          </a:p>
          <a:p>
            <a:pPr marL="0" indent="0">
              <a:buNone/>
            </a:pPr>
            <a:r>
              <a:rPr lang="sv-SE" sz="6400" dirty="0"/>
              <a:t>Inkomster delas upp i två huvudkategorier</a:t>
            </a:r>
          </a:p>
          <a:p>
            <a:r>
              <a:rPr lang="sv-SE" sz="6400" dirty="0"/>
              <a:t>-</a:t>
            </a:r>
            <a:r>
              <a:rPr lang="sv-SE" sz="6400" b="1" dirty="0"/>
              <a:t>Skattepliktiga inkomster </a:t>
            </a:r>
            <a:r>
              <a:rPr lang="sv-SE" sz="6400" dirty="0"/>
              <a:t>tex pension, sjukersättning och lön. </a:t>
            </a:r>
          </a:p>
          <a:p>
            <a:pPr marL="0" indent="0">
              <a:buNone/>
            </a:pPr>
            <a:r>
              <a:rPr lang="sv-SE" sz="6400" dirty="0"/>
              <a:t>         </a:t>
            </a:r>
            <a:r>
              <a:rPr lang="sv-SE" sz="6400" dirty="0">
                <a:highlight>
                  <a:srgbClr val="FFFF00"/>
                </a:highlight>
              </a:rPr>
              <a:t>Tas alltid upp som bruttoinkomst före skatteavdrag</a:t>
            </a:r>
          </a:p>
          <a:p>
            <a:r>
              <a:rPr lang="sv-SE" sz="6400" dirty="0"/>
              <a:t>-</a:t>
            </a:r>
            <a:r>
              <a:rPr lang="sv-SE" sz="6400" b="1" dirty="0"/>
              <a:t>Skattefria inkomster </a:t>
            </a:r>
            <a:r>
              <a:rPr lang="sv-SE" sz="6400" dirty="0"/>
              <a:t>tex bostadstillägg</a:t>
            </a:r>
          </a:p>
          <a:p>
            <a:r>
              <a:rPr lang="sv-SE" sz="6400" b="1" dirty="0"/>
              <a:t>Övriga insättningar tillkommer </a:t>
            </a:r>
            <a:r>
              <a:rPr lang="sv-SE" sz="6400" dirty="0"/>
              <a:t>som också ska vara med under inkomster, tex en insättning från någon annan utomstående person.</a:t>
            </a:r>
          </a:p>
          <a:p>
            <a:pPr marL="0" indent="0">
              <a:buNone/>
            </a:pPr>
            <a:endParaRPr lang="sv-SE" sz="6400" dirty="0"/>
          </a:p>
          <a:p>
            <a:r>
              <a:rPr lang="sv-SE" sz="6400" b="1" dirty="0"/>
              <a:t>Sammanblandning </a:t>
            </a:r>
            <a:r>
              <a:rPr lang="sv-SE" sz="6400" dirty="0"/>
              <a:t>av god mans pengar och huvudmannen är förbjudet.</a:t>
            </a:r>
          </a:p>
          <a:p>
            <a:endParaRPr lang="sv-SE" sz="6400" dirty="0"/>
          </a:p>
          <a:p>
            <a:r>
              <a:rPr lang="sv-SE" sz="6400" b="1" dirty="0"/>
              <a:t>Strikt gåvoförbud </a:t>
            </a:r>
            <a:r>
              <a:rPr lang="sv-SE" sz="6400" dirty="0"/>
              <a:t>att ge bort huvudmannens pengar.</a:t>
            </a:r>
          </a:p>
          <a:p>
            <a:endParaRPr lang="sv-SE" sz="6400" dirty="0"/>
          </a:p>
          <a:p>
            <a:pPr marL="0" indent="0">
              <a:buNone/>
            </a:pPr>
            <a:endParaRPr lang="sv-SE" sz="6400" dirty="0"/>
          </a:p>
          <a:p>
            <a:endParaRPr lang="sv-SE" dirty="0"/>
          </a:p>
          <a:p>
            <a:endParaRPr lang="sv-SE" dirty="0"/>
          </a:p>
          <a:p>
            <a:endParaRPr lang="sv-SE" dirty="0"/>
          </a:p>
        </p:txBody>
      </p:sp>
    </p:spTree>
    <p:extLst>
      <p:ext uri="{BB962C8B-B14F-4D97-AF65-F5344CB8AC3E}">
        <p14:creationId xmlns:p14="http://schemas.microsoft.com/office/powerpoint/2010/main" val="10640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stående_bård" id="{38D2550B-C76F-4EC8-8D04-4D6E5BB53CDF}" vid="{D4D1AFF7-1549-4421-BF78-39559E11800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Presentation_stående_bård</Template>
  <TotalTime>3139</TotalTime>
  <Words>2276</Words>
  <Application>Microsoft Office PowerPoint</Application>
  <PresentationFormat>Bildspel på skärmen (4:3)</PresentationFormat>
  <Paragraphs>289</Paragraphs>
  <Slides>20</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20</vt:i4>
      </vt:variant>
    </vt:vector>
  </HeadingPairs>
  <TitlesOfParts>
    <vt:vector size="25" baseType="lpstr">
      <vt:lpstr>Arial</vt:lpstr>
      <vt:lpstr>Calibri</vt:lpstr>
      <vt:lpstr>open sans</vt:lpstr>
      <vt:lpstr>Times New Roman</vt:lpstr>
      <vt:lpstr>Office-tema</vt:lpstr>
      <vt:lpstr>PowerPoint-presentation</vt:lpstr>
      <vt:lpstr>Välkommen till introduktionsutbildning om hur du upprättar en Årsräkning</vt:lpstr>
      <vt:lpstr>Från Försäkringskassan du kan beställa underlag till din årsredovisning </vt:lpstr>
      <vt:lpstr>Innan du börjar med årsräkningen skriv ut följande blanketter från hemsidan</vt:lpstr>
      <vt:lpstr>Vem betalar arvodet 2023</vt:lpstr>
      <vt:lpstr>Viktiga underlag att ta fram innan du börjar</vt:lpstr>
      <vt:lpstr>Årsbesked bank </vt:lpstr>
      <vt:lpstr>Besked om utbetalning P-myndigheten</vt:lpstr>
      <vt:lpstr>Viktiga begrepp att ha koll på  </vt:lpstr>
      <vt:lpstr>Årsräkning sidan 1 </vt:lpstr>
      <vt:lpstr>Årsräkning sid 2 tillgångar</vt:lpstr>
      <vt:lpstr>Årsräkning sid 2 inkomster</vt:lpstr>
      <vt:lpstr>Hjälpblankett inkomster se hemsidan</vt:lpstr>
      <vt:lpstr>Årsräkning sid 3 utgifter</vt:lpstr>
      <vt:lpstr>Hjälpblankett utgifter</vt:lpstr>
      <vt:lpstr>Årsräkning sid 3 tillgångar</vt:lpstr>
      <vt:lpstr>Årsräkning sid 4 skulder</vt:lpstr>
      <vt:lpstr>Vad ska bifogas din pappersårsräkning</vt:lpstr>
      <vt:lpstr>Vanliga felkällor och enkla tips</vt:lpstr>
      <vt:lpstr>Tack för att ni kom och lyssnade !</vt:lpstr>
    </vt:vector>
  </TitlesOfParts>
  <Company>Östersunds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Kenneth Nilsson</dc:creator>
  <cp:lastModifiedBy>Kenneth Nilsson</cp:lastModifiedBy>
  <cp:revision>258</cp:revision>
  <dcterms:created xsi:type="dcterms:W3CDTF">2018-12-05T09:24:23Z</dcterms:created>
  <dcterms:modified xsi:type="dcterms:W3CDTF">2023-10-20T14:40:55Z</dcterms:modified>
</cp:coreProperties>
</file>